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10" r:id="rId32"/>
    <p:sldId id="311"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21.12.2020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21.12.2020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21.12.2020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21.12.2020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FIKIH İLMİ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Odaklanalım!…</a:t>
            </a:r>
            <a:endParaRPr lang="tr-TR" dirty="0">
              <a:solidFill>
                <a:srgbClr val="C00000"/>
              </a:solidFill>
            </a:endParaRPr>
          </a:p>
        </p:txBody>
      </p:sp>
      <p:sp>
        <p:nvSpPr>
          <p:cNvPr id="3" name="İçerik Yer Tutucusu 2"/>
          <p:cNvSpPr>
            <a:spLocks noGrp="1"/>
          </p:cNvSpPr>
          <p:nvPr>
            <p:ph idx="1"/>
          </p:nvPr>
        </p:nvSpPr>
        <p:spPr/>
        <p:txBody>
          <a:bodyPr>
            <a:normAutofit/>
          </a:bodyPr>
          <a:lstStyle/>
          <a:p>
            <a:pPr>
              <a:lnSpc>
                <a:spcPct val="120000"/>
              </a:lnSpc>
            </a:pPr>
            <a:r>
              <a:rPr lang="tr-TR" dirty="0"/>
              <a:t>Kur’an’ın anlaşılmasında, ayetlerin lafzı kadar </a:t>
            </a:r>
            <a:r>
              <a:rPr lang="tr-TR" dirty="0" err="1"/>
              <a:t>Şâri’in</a:t>
            </a:r>
            <a:r>
              <a:rPr lang="tr-TR" dirty="0"/>
              <a:t> (Allah) maksatları, Hz. Peygamber’in açıklama ve uygulamaları da önemli yer tutar. Bu temel noktalar ve fıkıh usulünde verilen diğer ayrıntılar dikkate alınmadan Kur’an’dan hüküm çıkarılmaya çalışılması, insanların kendi kişisel yorum ve tercihlerini Kur’an üzerinden sanki Kur’an’ın hükmüymüş gibi sunmaları gibi yanlış ve yanıltıcı sonuçlar doğurabilir.</a:t>
            </a:r>
          </a:p>
        </p:txBody>
      </p:sp>
    </p:spTree>
    <p:extLst>
      <p:ext uri="{BB962C8B-B14F-4D97-AF65-F5344CB8AC3E}">
        <p14:creationId xmlns:p14="http://schemas.microsoft.com/office/powerpoint/2010/main" val="296576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Asli Deliller</a:t>
            </a:r>
            <a:endParaRPr lang="tr-TR" b="1" dirty="0">
              <a:solidFill>
                <a:srgbClr val="C00000"/>
              </a:solidFill>
            </a:endParaRPr>
          </a:p>
        </p:txBody>
      </p:sp>
      <p:sp>
        <p:nvSpPr>
          <p:cNvPr id="3" name="İçerik Yer Tutucusu 2"/>
          <p:cNvSpPr>
            <a:spLocks noGrp="1"/>
          </p:cNvSpPr>
          <p:nvPr>
            <p:ph idx="1"/>
          </p:nvPr>
        </p:nvSpPr>
        <p:spPr/>
        <p:txBody>
          <a:bodyPr>
            <a:normAutofit lnSpcReduction="10000"/>
          </a:bodyPr>
          <a:lstStyle/>
          <a:p>
            <a:pPr>
              <a:lnSpc>
                <a:spcPct val="150000"/>
              </a:lnSpc>
            </a:pPr>
            <a:r>
              <a:rPr lang="tr-TR" dirty="0"/>
              <a:t>İslam fıkhının ikinci aslî kaynağı ise </a:t>
            </a:r>
            <a:r>
              <a:rPr lang="tr-TR" b="1" dirty="0" err="1">
                <a:solidFill>
                  <a:srgbClr val="00B050"/>
                </a:solidFill>
              </a:rPr>
              <a:t>Sünnet</a:t>
            </a:r>
            <a:r>
              <a:rPr lang="tr-TR" dirty="0" err="1"/>
              <a:t>’tir</a:t>
            </a:r>
            <a:r>
              <a:rPr lang="tr-TR" dirty="0"/>
              <a:t>. Sünnet terimi, Hz. Peygamberin söz, fiil ve takrirlerini içerir. Her ikisi de vahye dayandığı için hükmün kaynağı olması açısından Kur’an ile Sünnet arasında bir fark yoktur. Bu yüzden Sünnet, </a:t>
            </a:r>
            <a:r>
              <a:rPr lang="tr-TR" dirty="0" err="1"/>
              <a:t>vahy</a:t>
            </a:r>
            <a:r>
              <a:rPr lang="tr-TR" dirty="0"/>
              <a:t>-i gayr-i </a:t>
            </a:r>
            <a:r>
              <a:rPr lang="tr-TR" dirty="0" err="1"/>
              <a:t>metlüv</a:t>
            </a:r>
            <a:r>
              <a:rPr lang="tr-TR" dirty="0"/>
              <a:t> olarak isimlendirilmiştir. Ancak büyük kısmı itibariyle </a:t>
            </a:r>
            <a:r>
              <a:rPr lang="tr-TR" dirty="0" err="1"/>
              <a:t>Sünnet’in</a:t>
            </a:r>
            <a:r>
              <a:rPr lang="tr-TR" dirty="0"/>
              <a:t> bize nakledilmesi tevatür yoluyla olmadığı için bu yönden Kur’an ile aralarında bir fark </a:t>
            </a:r>
            <a:r>
              <a:rPr lang="tr-TR" dirty="0" smtClean="0"/>
              <a:t>vardır.</a:t>
            </a:r>
            <a:endParaRPr lang="tr-TR" dirty="0"/>
          </a:p>
        </p:txBody>
      </p:sp>
    </p:spTree>
    <p:extLst>
      <p:ext uri="{BB962C8B-B14F-4D97-AF65-F5344CB8AC3E}">
        <p14:creationId xmlns:p14="http://schemas.microsoft.com/office/powerpoint/2010/main" val="169250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Asli Deliller</a:t>
            </a:r>
            <a:endParaRPr lang="tr-TR" dirty="0">
              <a:solidFill>
                <a:srgbClr val="C00000"/>
              </a:solidFill>
            </a:endParaRPr>
          </a:p>
        </p:txBody>
      </p:sp>
      <p:sp>
        <p:nvSpPr>
          <p:cNvPr id="3" name="İçerik Yer Tutucusu 2"/>
          <p:cNvSpPr>
            <a:spLocks noGrp="1"/>
          </p:cNvSpPr>
          <p:nvPr>
            <p:ph idx="1"/>
          </p:nvPr>
        </p:nvSpPr>
        <p:spPr/>
        <p:txBody>
          <a:bodyPr>
            <a:normAutofit/>
          </a:bodyPr>
          <a:lstStyle/>
          <a:p>
            <a:pPr>
              <a:lnSpc>
                <a:spcPct val="140000"/>
              </a:lnSpc>
            </a:pPr>
            <a:r>
              <a:rPr lang="tr-TR" dirty="0"/>
              <a:t>Diğer yandan </a:t>
            </a:r>
            <a:r>
              <a:rPr lang="tr-TR" dirty="0" err="1"/>
              <a:t>usulcülere</a:t>
            </a:r>
            <a:r>
              <a:rPr lang="tr-TR" dirty="0"/>
              <a:t> göre Sünnet, müstakil bir kaynak olmasının yanında Kur’an’ın anlaşılması </a:t>
            </a:r>
            <a:r>
              <a:rPr lang="tr-TR" dirty="0" smtClean="0"/>
              <a:t>konusunda </a:t>
            </a:r>
            <a:r>
              <a:rPr lang="tr-TR" dirty="0"/>
              <a:t>önemli bir fonksiyona sahiptir. Bir bütün olarak </a:t>
            </a:r>
            <a:r>
              <a:rPr lang="tr-TR" dirty="0" err="1"/>
              <a:t>Sünnet’in</a:t>
            </a:r>
            <a:r>
              <a:rPr lang="tr-TR" dirty="0"/>
              <a:t> hüküm kaynağı olduğu konusunda </a:t>
            </a:r>
            <a:r>
              <a:rPr lang="tr-TR" dirty="0" err="1"/>
              <a:t>usulcüler</a:t>
            </a:r>
            <a:r>
              <a:rPr lang="tr-TR" dirty="0"/>
              <a:t> hemfikirdir. Ancak özellikle </a:t>
            </a:r>
            <a:r>
              <a:rPr lang="tr-TR" dirty="0" err="1"/>
              <a:t>mütevatir</a:t>
            </a:r>
            <a:r>
              <a:rPr lang="tr-TR" dirty="0"/>
              <a:t> ve meşhur haber derecesine ulaşmamış haber-i </a:t>
            </a:r>
            <a:r>
              <a:rPr lang="tr-TR" dirty="0" err="1"/>
              <a:t>vahidlerin</a:t>
            </a:r>
            <a:r>
              <a:rPr lang="tr-TR" dirty="0"/>
              <a:t> delil olarak kullanılmasında ekollerin farklı ölçütlere sahip olduğu unutulmamalıdır. </a:t>
            </a:r>
          </a:p>
        </p:txBody>
      </p:sp>
    </p:spTree>
    <p:extLst>
      <p:ext uri="{BB962C8B-B14F-4D97-AF65-F5344CB8AC3E}">
        <p14:creationId xmlns:p14="http://schemas.microsoft.com/office/powerpoint/2010/main" val="406414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Asli Deliller</a:t>
            </a:r>
          </a:p>
        </p:txBody>
      </p:sp>
      <p:sp>
        <p:nvSpPr>
          <p:cNvPr id="3" name="İçerik Yer Tutucusu 2"/>
          <p:cNvSpPr>
            <a:spLocks noGrp="1"/>
          </p:cNvSpPr>
          <p:nvPr>
            <p:ph idx="1"/>
          </p:nvPr>
        </p:nvSpPr>
        <p:spPr/>
        <p:txBody>
          <a:bodyPr>
            <a:normAutofit fontScale="92500"/>
          </a:bodyPr>
          <a:lstStyle/>
          <a:p>
            <a:pPr>
              <a:lnSpc>
                <a:spcPct val="130000"/>
              </a:lnSpc>
            </a:pPr>
            <a:r>
              <a:rPr lang="tr-TR" b="1" dirty="0" err="1">
                <a:solidFill>
                  <a:srgbClr val="00B050"/>
                </a:solidFill>
              </a:rPr>
              <a:t>İcmâ</a:t>
            </a:r>
            <a:r>
              <a:rPr lang="tr-TR" dirty="0"/>
              <a:t>, Hz. Peygamberin vefatından sonra meydana gelen teşriî otorite boşluğunu doldurma ihtiyacından kaynaklanmıştır. Masum olması sebebiyle sağlığında Hz. Peygamber, nihaî karar mercii ve sözü de bağlayıcı idi. Şia, Hz. Peygamberden sonra ortaya çıkan otorite boşluğunu masum imam fikri ile </a:t>
            </a:r>
            <a:r>
              <a:rPr lang="tr-TR" dirty="0" smtClean="0"/>
              <a:t>doldururken; </a:t>
            </a:r>
            <a:r>
              <a:rPr lang="tr-TR" dirty="0" err="1"/>
              <a:t>Ehl</a:t>
            </a:r>
            <a:r>
              <a:rPr lang="tr-TR" dirty="0"/>
              <a:t>-i sünnet, Hz. Peygamberin yerine ümmetin yanılmazlığı fikrini koymuştur. Diğer bazı işlevleri yanında </a:t>
            </a:r>
            <a:r>
              <a:rPr lang="tr-TR" dirty="0" err="1"/>
              <a:t>icmâ</a:t>
            </a:r>
            <a:r>
              <a:rPr lang="tr-TR" dirty="0"/>
              <a:t>, tarih boyunca Hz. Peygamber’den gelen anlayış ve uygulamaları korumak ve sürdürmek gibi çok önemli bir </a:t>
            </a:r>
            <a:r>
              <a:rPr lang="tr-TR" dirty="0" smtClean="0"/>
              <a:t>işlevi yerine getirmiştir.</a:t>
            </a:r>
            <a:endParaRPr lang="tr-TR" dirty="0"/>
          </a:p>
        </p:txBody>
      </p:sp>
    </p:spTree>
    <p:extLst>
      <p:ext uri="{BB962C8B-B14F-4D97-AF65-F5344CB8AC3E}">
        <p14:creationId xmlns:p14="http://schemas.microsoft.com/office/powerpoint/2010/main" val="368170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Asli Deliller</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20000"/>
              </a:lnSpc>
            </a:pPr>
            <a:r>
              <a:rPr lang="tr-TR" dirty="0" err="1" smtClean="0"/>
              <a:t>İcmâ</a:t>
            </a:r>
            <a:r>
              <a:rPr lang="tr-TR" dirty="0"/>
              <a:t>, Hz. Peygamberden sonra onun ümmetinden olan </a:t>
            </a:r>
            <a:r>
              <a:rPr lang="tr-TR" dirty="0" err="1"/>
              <a:t>müctehidlerin</a:t>
            </a:r>
            <a:r>
              <a:rPr lang="tr-TR" dirty="0"/>
              <a:t> herhangi bir devirde </a:t>
            </a:r>
            <a:r>
              <a:rPr lang="tr-TR" dirty="0" err="1"/>
              <a:t>şer‘î</a:t>
            </a:r>
            <a:r>
              <a:rPr lang="tr-TR" dirty="0"/>
              <a:t> bir meselenin hükmü üzerinde görüş birliğine varmalarıdır. Şayet </a:t>
            </a:r>
            <a:r>
              <a:rPr lang="tr-TR" dirty="0" err="1"/>
              <a:t>müctehidler</a:t>
            </a:r>
            <a:r>
              <a:rPr lang="tr-TR" dirty="0"/>
              <a:t> görüşlerini tek tek açıklamış ve aynı noktada buluşmuş ise buna sarih </a:t>
            </a:r>
            <a:r>
              <a:rPr lang="tr-TR" dirty="0" err="1"/>
              <a:t>icmâ</a:t>
            </a:r>
            <a:r>
              <a:rPr lang="tr-TR" dirty="0"/>
              <a:t> denir. Bir veya birkaç </a:t>
            </a:r>
            <a:r>
              <a:rPr lang="tr-TR" dirty="0" err="1"/>
              <a:t>müctehidin</a:t>
            </a:r>
            <a:r>
              <a:rPr lang="tr-TR" dirty="0"/>
              <a:t> görüş belirtip diğerlerinin haberdar oldukları halde inkâr veya itiraz etmemeleri de sükûtî </a:t>
            </a:r>
            <a:r>
              <a:rPr lang="tr-TR" dirty="0" err="1"/>
              <a:t>icmâ</a:t>
            </a:r>
            <a:r>
              <a:rPr lang="tr-TR" dirty="0"/>
              <a:t> olarak isimlendirilir. Birincisi </a:t>
            </a:r>
            <a:r>
              <a:rPr lang="tr-TR" dirty="0" err="1"/>
              <a:t>usulcülerin</a:t>
            </a:r>
            <a:r>
              <a:rPr lang="tr-TR" dirty="0"/>
              <a:t> büyük çoğunluğuna göre delil kabul edilirken diğeri </a:t>
            </a:r>
            <a:r>
              <a:rPr lang="tr-TR" dirty="0" smtClean="0"/>
              <a:t>tartışmalıdır.</a:t>
            </a:r>
            <a:endParaRPr lang="tr-TR" dirty="0"/>
          </a:p>
        </p:txBody>
      </p:sp>
    </p:spTree>
    <p:extLst>
      <p:ext uri="{BB962C8B-B14F-4D97-AF65-F5344CB8AC3E}">
        <p14:creationId xmlns:p14="http://schemas.microsoft.com/office/powerpoint/2010/main" val="54140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Bilgi Notu!...</a:t>
            </a:r>
          </a:p>
        </p:txBody>
      </p:sp>
      <p:sp>
        <p:nvSpPr>
          <p:cNvPr id="3" name="İçerik Yer Tutucusu 2"/>
          <p:cNvSpPr>
            <a:spLocks noGrp="1"/>
          </p:cNvSpPr>
          <p:nvPr>
            <p:ph idx="1"/>
          </p:nvPr>
        </p:nvSpPr>
        <p:spPr/>
        <p:txBody>
          <a:bodyPr>
            <a:normAutofit fontScale="92500" lnSpcReduction="20000"/>
          </a:bodyPr>
          <a:lstStyle/>
          <a:p>
            <a:pPr>
              <a:lnSpc>
                <a:spcPct val="120000"/>
              </a:lnSpc>
            </a:pPr>
            <a:r>
              <a:rPr lang="tr-TR" b="1" dirty="0" err="1">
                <a:solidFill>
                  <a:srgbClr val="00B050"/>
                </a:solidFill>
              </a:rPr>
              <a:t>İ</a:t>
            </a:r>
            <a:r>
              <a:rPr lang="tr-TR" b="1" dirty="0" err="1" smtClean="0">
                <a:solidFill>
                  <a:srgbClr val="00B050"/>
                </a:solidFill>
              </a:rPr>
              <a:t>cmâın</a:t>
            </a:r>
            <a:r>
              <a:rPr lang="tr-TR" b="1" dirty="0" smtClean="0">
                <a:solidFill>
                  <a:srgbClr val="00B050"/>
                </a:solidFill>
              </a:rPr>
              <a:t> </a:t>
            </a:r>
            <a:r>
              <a:rPr lang="tr-TR" b="1" dirty="0">
                <a:solidFill>
                  <a:srgbClr val="00B050"/>
                </a:solidFill>
              </a:rPr>
              <a:t>Mertebeleri (</a:t>
            </a:r>
            <a:r>
              <a:rPr lang="tr-TR" b="1" dirty="0" err="1" smtClean="0">
                <a:solidFill>
                  <a:srgbClr val="00B050"/>
                </a:solidFill>
              </a:rPr>
              <a:t>Merâtibu’l-İcmâ</a:t>
            </a:r>
            <a:r>
              <a:rPr lang="tr-TR" b="1" dirty="0" smtClean="0">
                <a:solidFill>
                  <a:srgbClr val="00B050"/>
                </a:solidFill>
              </a:rPr>
              <a:t>)</a:t>
            </a:r>
          </a:p>
          <a:p>
            <a:pPr>
              <a:lnSpc>
                <a:spcPct val="120000"/>
              </a:lnSpc>
            </a:pPr>
            <a:r>
              <a:rPr lang="tr-TR" dirty="0" smtClean="0"/>
              <a:t>Sağlamlık </a:t>
            </a:r>
            <a:r>
              <a:rPr lang="tr-TR" dirty="0"/>
              <a:t>ve kesinlik derecelerine göre </a:t>
            </a:r>
            <a:r>
              <a:rPr lang="tr-TR" dirty="0" err="1"/>
              <a:t>icmâ</a:t>
            </a:r>
            <a:r>
              <a:rPr lang="tr-TR" dirty="0"/>
              <a:t> şu şekilde sıralanır: </a:t>
            </a:r>
            <a:endParaRPr lang="tr-TR" dirty="0" smtClean="0"/>
          </a:p>
          <a:p>
            <a:pPr>
              <a:lnSpc>
                <a:spcPct val="120000"/>
              </a:lnSpc>
            </a:pPr>
            <a:r>
              <a:rPr lang="tr-TR" dirty="0" smtClean="0"/>
              <a:t>Sahabe </a:t>
            </a:r>
            <a:r>
              <a:rPr lang="tr-TR" dirty="0" err="1" smtClean="0"/>
              <a:t>icmâı</a:t>
            </a:r>
            <a:endParaRPr lang="tr-TR" dirty="0" smtClean="0"/>
          </a:p>
          <a:p>
            <a:pPr>
              <a:lnSpc>
                <a:spcPct val="120000"/>
              </a:lnSpc>
            </a:pPr>
            <a:r>
              <a:rPr lang="tr-TR" dirty="0" smtClean="0"/>
              <a:t>Sonrakilerin</a:t>
            </a:r>
            <a:r>
              <a:rPr lang="tr-TR" dirty="0"/>
              <a:t>, sahabenin ihtilafı bulunmayan bir konudaki </a:t>
            </a:r>
            <a:r>
              <a:rPr lang="tr-TR" dirty="0" err="1" smtClean="0"/>
              <a:t>icmâı</a:t>
            </a:r>
            <a:endParaRPr lang="tr-TR" dirty="0" smtClean="0"/>
          </a:p>
          <a:p>
            <a:pPr>
              <a:lnSpc>
                <a:spcPct val="120000"/>
              </a:lnSpc>
            </a:pPr>
            <a:r>
              <a:rPr lang="tr-TR" dirty="0" smtClean="0"/>
              <a:t>Sonrakilerin</a:t>
            </a:r>
            <a:r>
              <a:rPr lang="tr-TR" dirty="0"/>
              <a:t>, </a:t>
            </a:r>
            <a:r>
              <a:rPr lang="tr-TR" dirty="0" err="1"/>
              <a:t>sahabîlerin</a:t>
            </a:r>
            <a:r>
              <a:rPr lang="tr-TR" dirty="0"/>
              <a:t> ihtilaf ettiği bir konuda mevcut görüşlerden biri üzerinde </a:t>
            </a:r>
            <a:r>
              <a:rPr lang="tr-TR" dirty="0" err="1"/>
              <a:t>icmâı</a:t>
            </a:r>
            <a:r>
              <a:rPr lang="tr-TR" dirty="0"/>
              <a:t>. Bu </a:t>
            </a:r>
            <a:r>
              <a:rPr lang="tr-TR" dirty="0" err="1"/>
              <a:t>icmâ</a:t>
            </a:r>
            <a:r>
              <a:rPr lang="tr-TR" dirty="0"/>
              <a:t> tartışmalı olup, bir asır içinde veya iki farklı asırda değiştirilmesi </a:t>
            </a:r>
            <a:r>
              <a:rPr lang="tr-TR" dirty="0" smtClean="0"/>
              <a:t>mümkündür.</a:t>
            </a:r>
          </a:p>
          <a:p>
            <a:pPr>
              <a:lnSpc>
                <a:spcPct val="120000"/>
              </a:lnSpc>
            </a:pPr>
            <a:r>
              <a:rPr lang="tr-TR" dirty="0" smtClean="0"/>
              <a:t>Gerçekleştikten </a:t>
            </a:r>
            <a:r>
              <a:rPr lang="tr-TR" dirty="0"/>
              <a:t>sonra içlerinden birinin vazgeçtiği </a:t>
            </a:r>
            <a:r>
              <a:rPr lang="tr-TR" dirty="0" err="1"/>
              <a:t>icmâ</a:t>
            </a:r>
            <a:r>
              <a:rPr lang="tr-TR" dirty="0"/>
              <a:t>. Bu tür </a:t>
            </a:r>
            <a:r>
              <a:rPr lang="tr-TR" dirty="0" err="1"/>
              <a:t>icmâ</a:t>
            </a:r>
            <a:r>
              <a:rPr lang="tr-TR" dirty="0"/>
              <a:t> da tartışmalıdır.</a:t>
            </a:r>
          </a:p>
        </p:txBody>
      </p:sp>
    </p:spTree>
    <p:extLst>
      <p:ext uri="{BB962C8B-B14F-4D97-AF65-F5344CB8AC3E}">
        <p14:creationId xmlns:p14="http://schemas.microsoft.com/office/powerpoint/2010/main" val="4193626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İcmâın</a:t>
            </a:r>
            <a:r>
              <a:rPr lang="tr-TR" b="1" dirty="0" smtClean="0">
                <a:solidFill>
                  <a:srgbClr val="C00000"/>
                </a:solidFill>
              </a:rPr>
              <a:t> İşlevleri</a:t>
            </a:r>
            <a:endParaRPr lang="tr-TR" b="1" dirty="0">
              <a:solidFill>
                <a:srgbClr val="C00000"/>
              </a:solidFill>
            </a:endParaRPr>
          </a:p>
        </p:txBody>
      </p:sp>
      <p:sp>
        <p:nvSpPr>
          <p:cNvPr id="3" name="İçerik Yer Tutucusu 2"/>
          <p:cNvSpPr>
            <a:spLocks noGrp="1"/>
          </p:cNvSpPr>
          <p:nvPr>
            <p:ph idx="1"/>
          </p:nvPr>
        </p:nvSpPr>
        <p:spPr/>
        <p:txBody>
          <a:bodyPr>
            <a:normAutofit fontScale="92500" lnSpcReduction="10000"/>
          </a:bodyPr>
          <a:lstStyle/>
          <a:p>
            <a:pPr>
              <a:lnSpc>
                <a:spcPct val="140000"/>
              </a:lnSpc>
            </a:pPr>
            <a:r>
              <a:rPr lang="tr-TR" dirty="0" err="1"/>
              <a:t>İcmâın</a:t>
            </a:r>
            <a:r>
              <a:rPr lang="tr-TR" dirty="0"/>
              <a:t> işlevleri </a:t>
            </a:r>
            <a:r>
              <a:rPr lang="tr-TR" dirty="0" smtClean="0"/>
              <a:t>şunlardır</a:t>
            </a:r>
            <a:r>
              <a:rPr lang="tr-TR" dirty="0"/>
              <a:t>: </a:t>
            </a:r>
            <a:r>
              <a:rPr lang="tr-TR" b="1" dirty="0">
                <a:solidFill>
                  <a:srgbClr val="00B050"/>
                </a:solidFill>
              </a:rPr>
              <a:t>1. Muhafaza: </a:t>
            </a:r>
            <a:r>
              <a:rPr lang="tr-TR" dirty="0"/>
              <a:t>İbadet ve ibadet içerikli konularda Hz. Peygamber’den intikal eden ve sahabede somutlaşan mevcut anlayış ve uygulamaları korumak ve sürdürmek. </a:t>
            </a:r>
            <a:r>
              <a:rPr lang="tr-TR" b="1" dirty="0">
                <a:solidFill>
                  <a:srgbClr val="00B050"/>
                </a:solidFill>
              </a:rPr>
              <a:t>2. Bağlayıcılık: </a:t>
            </a:r>
            <a:r>
              <a:rPr lang="tr-TR" dirty="0"/>
              <a:t>Özellikle fıkıh alanına ilişkin olmak üzere, yeni karşılan problemlerde ortak ve bağlayıcı karar alabilmek. </a:t>
            </a:r>
            <a:r>
              <a:rPr lang="tr-TR" b="1" dirty="0">
                <a:solidFill>
                  <a:srgbClr val="00B050"/>
                </a:solidFill>
              </a:rPr>
              <a:t>3. Kamu otoritesini sınırlamak: </a:t>
            </a:r>
            <a:r>
              <a:rPr lang="tr-TR" dirty="0"/>
              <a:t>Her iki işlevi itibariyle de </a:t>
            </a:r>
            <a:r>
              <a:rPr lang="tr-TR" dirty="0" err="1"/>
              <a:t>icmâın</a:t>
            </a:r>
            <a:r>
              <a:rPr lang="tr-TR" dirty="0"/>
              <a:t>, aynı zamanda mevcut anlayış ve uygulamayı, yöneticilerin değiştirme girişimlerine karşı korumak suretiyle bir anlamda onların otoritelerini </a:t>
            </a:r>
            <a:r>
              <a:rPr lang="tr-TR" dirty="0" smtClean="0"/>
              <a:t>sınırlandırdığı </a:t>
            </a:r>
            <a:r>
              <a:rPr lang="tr-TR" dirty="0"/>
              <a:t>da söylenebilir.</a:t>
            </a:r>
            <a:endParaRPr lang="tr-TR" dirty="0" smtClean="0"/>
          </a:p>
        </p:txBody>
      </p:sp>
    </p:spTree>
    <p:extLst>
      <p:ext uri="{BB962C8B-B14F-4D97-AF65-F5344CB8AC3E}">
        <p14:creationId xmlns:p14="http://schemas.microsoft.com/office/powerpoint/2010/main" val="193055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İcmâın</a:t>
            </a:r>
            <a:r>
              <a:rPr lang="tr-TR" b="1" dirty="0" smtClean="0">
                <a:solidFill>
                  <a:srgbClr val="C00000"/>
                </a:solidFill>
              </a:rPr>
              <a:t> İşlevleri</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pPr>
            <a:r>
              <a:rPr lang="tr-TR" b="1" dirty="0">
                <a:solidFill>
                  <a:srgbClr val="00B050"/>
                </a:solidFill>
              </a:rPr>
              <a:t>4. Bazı </a:t>
            </a:r>
            <a:r>
              <a:rPr lang="tr-TR" b="1" dirty="0" err="1">
                <a:solidFill>
                  <a:srgbClr val="00B050"/>
                </a:solidFill>
              </a:rPr>
              <a:t>usûl</a:t>
            </a:r>
            <a:r>
              <a:rPr lang="tr-TR" b="1" dirty="0">
                <a:solidFill>
                  <a:srgbClr val="00B050"/>
                </a:solidFill>
              </a:rPr>
              <a:t> konularının meşruiyetini sağlamak: </a:t>
            </a:r>
            <a:r>
              <a:rPr lang="tr-TR" dirty="0" err="1"/>
              <a:t>Usulcülerin</a:t>
            </a:r>
            <a:r>
              <a:rPr lang="tr-TR" dirty="0"/>
              <a:t>, </a:t>
            </a:r>
            <a:r>
              <a:rPr lang="tr-TR" dirty="0" err="1"/>
              <a:t>icmâa</a:t>
            </a:r>
            <a:r>
              <a:rPr lang="tr-TR" dirty="0"/>
              <a:t> özellikle sahabe </a:t>
            </a:r>
            <a:r>
              <a:rPr lang="tr-TR" dirty="0" err="1"/>
              <a:t>icmâına</a:t>
            </a:r>
            <a:r>
              <a:rPr lang="tr-TR" dirty="0"/>
              <a:t> yükledikleri fonksiyonlardan birisi de, kıyasın hüccet oluşu, haber-i </a:t>
            </a:r>
            <a:r>
              <a:rPr lang="tr-TR" dirty="0" err="1"/>
              <a:t>vâhid</a:t>
            </a:r>
            <a:r>
              <a:rPr lang="tr-TR" dirty="0"/>
              <a:t> ile amel gibi </a:t>
            </a:r>
            <a:r>
              <a:rPr lang="tr-TR" dirty="0" err="1"/>
              <a:t>usulî</a:t>
            </a:r>
            <a:r>
              <a:rPr lang="tr-TR" dirty="0"/>
              <a:t> konuların meşruiyetini ispatlamak ve temellendirmektir. Hz. Peygamber’den sonra ilk uygulayıcılar olarak onların tavırları ve ortak kanaatleri, bazı </a:t>
            </a:r>
            <a:r>
              <a:rPr lang="tr-TR" dirty="0" err="1"/>
              <a:t>usuli</a:t>
            </a:r>
            <a:r>
              <a:rPr lang="tr-TR" dirty="0"/>
              <a:t> anlayışların temelini teşkil etmektedir</a:t>
            </a:r>
            <a:endParaRPr lang="tr-TR" dirty="0" smtClean="0"/>
          </a:p>
        </p:txBody>
      </p:sp>
    </p:spTree>
    <p:extLst>
      <p:ext uri="{BB962C8B-B14F-4D97-AF65-F5344CB8AC3E}">
        <p14:creationId xmlns:p14="http://schemas.microsoft.com/office/powerpoint/2010/main" val="138576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Istıshâb</a:t>
            </a:r>
            <a:endParaRPr lang="tr-TR"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err="1"/>
              <a:t>Istıshâb</a:t>
            </a:r>
            <a:r>
              <a:rPr lang="tr-TR" dirty="0"/>
              <a:t>, aksine delil bulunmadıkça, daha önce varlığı bilinen bir durumun, varlığını koruduğuna hükmedilmesi anlamında olup kelamcı </a:t>
            </a:r>
            <a:r>
              <a:rPr lang="tr-TR" dirty="0" err="1"/>
              <a:t>usulcülere</a:t>
            </a:r>
            <a:r>
              <a:rPr lang="tr-TR" dirty="0"/>
              <a:t> göre aslî deliller arasında yer alan bir delildir. </a:t>
            </a:r>
            <a:r>
              <a:rPr lang="tr-TR" b="1" dirty="0">
                <a:solidFill>
                  <a:srgbClr val="00B050"/>
                </a:solidFill>
              </a:rPr>
              <a:t>Diğer üç delil naklî delil iken </a:t>
            </a:r>
            <a:r>
              <a:rPr lang="tr-TR" b="1" dirty="0" err="1">
                <a:solidFill>
                  <a:srgbClr val="00B050"/>
                </a:solidFill>
              </a:rPr>
              <a:t>ıstıshab</a:t>
            </a:r>
            <a:r>
              <a:rPr lang="tr-TR" b="1" dirty="0">
                <a:solidFill>
                  <a:srgbClr val="00B050"/>
                </a:solidFill>
              </a:rPr>
              <a:t> aklî bir delildir. </a:t>
            </a:r>
            <a:endParaRPr lang="tr-TR" b="1" dirty="0" smtClean="0">
              <a:solidFill>
                <a:srgbClr val="00B050"/>
              </a:solidFill>
            </a:endParaRPr>
          </a:p>
          <a:p>
            <a:pPr>
              <a:lnSpc>
                <a:spcPct val="150000"/>
              </a:lnSpc>
            </a:pPr>
            <a:r>
              <a:rPr lang="tr-TR" dirty="0"/>
              <a:t>Hanefî </a:t>
            </a:r>
            <a:r>
              <a:rPr lang="tr-TR" dirty="0" err="1"/>
              <a:t>usulcüler</a:t>
            </a:r>
            <a:r>
              <a:rPr lang="tr-TR" dirty="0"/>
              <a:t> ise genel olarak </a:t>
            </a:r>
            <a:r>
              <a:rPr lang="tr-TR" dirty="0" err="1"/>
              <a:t>ıstıshâbı</a:t>
            </a:r>
            <a:r>
              <a:rPr lang="tr-TR" dirty="0"/>
              <a:t> delil olarak değerlendirmezler.</a:t>
            </a:r>
          </a:p>
          <a:p>
            <a:pPr>
              <a:lnSpc>
                <a:spcPct val="150000"/>
              </a:lnSpc>
            </a:pPr>
            <a:endParaRPr lang="tr-TR" b="1" dirty="0" smtClean="0">
              <a:solidFill>
                <a:srgbClr val="00B050"/>
              </a:solidFill>
            </a:endParaRPr>
          </a:p>
        </p:txBody>
      </p:sp>
    </p:spTree>
    <p:extLst>
      <p:ext uri="{BB962C8B-B14F-4D97-AF65-F5344CB8AC3E}">
        <p14:creationId xmlns:p14="http://schemas.microsoft.com/office/powerpoint/2010/main" val="3387125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Istıshâb</a:t>
            </a:r>
            <a:endParaRPr lang="tr-TR" dirty="0">
              <a:solidFill>
                <a:srgbClr val="C00000"/>
              </a:solidFill>
            </a:endParaRPr>
          </a:p>
        </p:txBody>
      </p:sp>
      <p:sp>
        <p:nvSpPr>
          <p:cNvPr id="3" name="İçerik Yer Tutucusu 2"/>
          <p:cNvSpPr>
            <a:spLocks noGrp="1"/>
          </p:cNvSpPr>
          <p:nvPr>
            <p:ph idx="1"/>
          </p:nvPr>
        </p:nvSpPr>
        <p:spPr/>
        <p:txBody>
          <a:bodyPr>
            <a:normAutofit fontScale="92500"/>
          </a:bodyPr>
          <a:lstStyle/>
          <a:p>
            <a:pPr>
              <a:lnSpc>
                <a:spcPct val="150000"/>
              </a:lnSpc>
            </a:pPr>
            <a:r>
              <a:rPr lang="tr-TR" b="1" dirty="0" err="1" smtClean="0">
                <a:solidFill>
                  <a:srgbClr val="00B050"/>
                </a:solidFill>
              </a:rPr>
              <a:t>Istıshâb</a:t>
            </a:r>
            <a:r>
              <a:rPr lang="tr-TR" b="1" dirty="0" smtClean="0">
                <a:solidFill>
                  <a:srgbClr val="00B050"/>
                </a:solidFill>
              </a:rPr>
              <a:t> </a:t>
            </a:r>
            <a:r>
              <a:rPr lang="tr-TR" b="1" dirty="0">
                <a:solidFill>
                  <a:srgbClr val="00B050"/>
                </a:solidFill>
              </a:rPr>
              <a:t>ile ilgili iki önemli ilke </a:t>
            </a:r>
            <a:r>
              <a:rPr lang="tr-TR" b="1" dirty="0" smtClean="0">
                <a:solidFill>
                  <a:srgbClr val="00B050"/>
                </a:solidFill>
              </a:rPr>
              <a:t>mevcuttur.</a:t>
            </a:r>
          </a:p>
          <a:p>
            <a:pPr>
              <a:lnSpc>
                <a:spcPct val="150000"/>
              </a:lnSpc>
            </a:pPr>
            <a:r>
              <a:rPr lang="tr-TR" b="1" dirty="0" smtClean="0">
                <a:solidFill>
                  <a:srgbClr val="00B050"/>
                </a:solidFill>
              </a:rPr>
              <a:t>Birincisi</a:t>
            </a:r>
            <a:r>
              <a:rPr lang="tr-TR" dirty="0" smtClean="0"/>
              <a:t> </a:t>
            </a:r>
            <a:r>
              <a:rPr lang="tr-TR" dirty="0" err="1"/>
              <a:t>nasslarda</a:t>
            </a:r>
            <a:r>
              <a:rPr lang="tr-TR" dirty="0"/>
              <a:t> bir belirleme olmadığı sürece ve diğer delil ve yöntemler ile hükmü belirlenemediği sürece bir davranışta bulunmanın veya bir şeyden yararlanmanın </a:t>
            </a:r>
            <a:r>
              <a:rPr lang="tr-TR" dirty="0" err="1"/>
              <a:t>mübah</a:t>
            </a:r>
            <a:r>
              <a:rPr lang="tr-TR" dirty="0"/>
              <a:t> olmasıdır (eşyada asıl olan </a:t>
            </a:r>
            <a:r>
              <a:rPr lang="tr-TR" dirty="0" err="1"/>
              <a:t>mübahlıktır</a:t>
            </a:r>
            <a:r>
              <a:rPr lang="tr-TR" dirty="0" smtClean="0"/>
              <a:t>).</a:t>
            </a:r>
          </a:p>
          <a:p>
            <a:pPr>
              <a:lnSpc>
                <a:spcPct val="150000"/>
              </a:lnSpc>
            </a:pPr>
            <a:r>
              <a:rPr lang="tr-TR" b="1" dirty="0" smtClean="0">
                <a:solidFill>
                  <a:srgbClr val="00B050"/>
                </a:solidFill>
              </a:rPr>
              <a:t>İkincisi</a:t>
            </a:r>
            <a:r>
              <a:rPr lang="tr-TR" dirty="0"/>
              <a:t>, aksi yönde bir delil bulunmadıkça kişinin suçsuz ve borçsuz sayılmasıdır (</a:t>
            </a:r>
            <a:r>
              <a:rPr lang="tr-TR" dirty="0" err="1"/>
              <a:t>berâet</a:t>
            </a:r>
            <a:r>
              <a:rPr lang="tr-TR" dirty="0"/>
              <a:t>-i zimmet asıldır).</a:t>
            </a:r>
            <a:endParaRPr lang="tr-TR" b="1" dirty="0">
              <a:solidFill>
                <a:srgbClr val="00B050"/>
              </a:solidFill>
            </a:endParaRPr>
          </a:p>
        </p:txBody>
      </p:sp>
    </p:spTree>
    <p:extLst>
      <p:ext uri="{BB962C8B-B14F-4D97-AF65-F5344CB8AC3E}">
        <p14:creationId xmlns:p14="http://schemas.microsoft.com/office/powerpoint/2010/main" val="329454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2:</a:t>
            </a:r>
          </a:p>
          <a:p>
            <a:r>
              <a:rPr lang="tr-TR" sz="4400" b="1" dirty="0" smtClean="0">
                <a:solidFill>
                  <a:srgbClr val="C00000"/>
                </a:solidFill>
                <a:latin typeface="Adobe Caslon Pro" panose="0205050205050A020403" pitchFamily="18" charset="-94"/>
                <a:ea typeface="Adobe Myungjo Std M" panose="02020600000000000000" pitchFamily="18" charset="-128"/>
              </a:rPr>
              <a:t>FIKIH İLMİ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Asli Delilin Uzantısı Olan Deliller</a:t>
            </a:r>
            <a:endParaRPr lang="tr-TR" b="1" dirty="0">
              <a:solidFill>
                <a:srgbClr val="C00000"/>
              </a:solidFill>
            </a:endParaRPr>
          </a:p>
        </p:txBody>
      </p:sp>
      <p:sp>
        <p:nvSpPr>
          <p:cNvPr id="3" name="İçerik Yer Tutucusu 2"/>
          <p:cNvSpPr>
            <a:spLocks noGrp="1"/>
          </p:cNvSpPr>
          <p:nvPr>
            <p:ph idx="1"/>
          </p:nvPr>
        </p:nvSpPr>
        <p:spPr/>
        <p:txBody>
          <a:bodyPr>
            <a:normAutofit fontScale="92500"/>
          </a:bodyPr>
          <a:lstStyle/>
          <a:p>
            <a:pPr>
              <a:lnSpc>
                <a:spcPct val="120000"/>
              </a:lnSpc>
            </a:pPr>
            <a:r>
              <a:rPr lang="tr-TR" dirty="0"/>
              <a:t>İslam fıkıhçılarının hüküm çıkarırken kullandıkları bazı kaynaklar daha vardır. Bunlar aslında müstakil birer kaynak olmayıp daha çok Kur’an ve </a:t>
            </a:r>
            <a:r>
              <a:rPr lang="tr-TR" dirty="0" err="1"/>
              <a:t>Sünnet’in</a:t>
            </a:r>
            <a:r>
              <a:rPr lang="tr-TR" dirty="0"/>
              <a:t> birer uzantısı gibidir ve kaynak olmaları konusunda mezhepler arasında görüş ayrılığı </a:t>
            </a:r>
            <a:r>
              <a:rPr lang="tr-TR" dirty="0" smtClean="0"/>
              <a:t>vardır.</a:t>
            </a:r>
          </a:p>
          <a:p>
            <a:pPr>
              <a:lnSpc>
                <a:spcPct val="120000"/>
              </a:lnSpc>
            </a:pPr>
            <a:r>
              <a:rPr lang="tr-TR" dirty="0" smtClean="0"/>
              <a:t>Önceki </a:t>
            </a:r>
            <a:r>
              <a:rPr lang="tr-TR" dirty="0" err="1"/>
              <a:t>şeriatler</a:t>
            </a:r>
            <a:r>
              <a:rPr lang="tr-TR" dirty="0"/>
              <a:t> anlamına gelen </a:t>
            </a:r>
            <a:r>
              <a:rPr lang="tr-TR" b="1" dirty="0" err="1">
                <a:solidFill>
                  <a:srgbClr val="00B050"/>
                </a:solidFill>
              </a:rPr>
              <a:t>şer‘u</a:t>
            </a:r>
            <a:r>
              <a:rPr lang="tr-TR" b="1" dirty="0">
                <a:solidFill>
                  <a:srgbClr val="00B050"/>
                </a:solidFill>
              </a:rPr>
              <a:t> men </a:t>
            </a:r>
            <a:r>
              <a:rPr lang="tr-TR" b="1" dirty="0" err="1">
                <a:solidFill>
                  <a:srgbClr val="00B050"/>
                </a:solidFill>
              </a:rPr>
              <a:t>kablenâ</a:t>
            </a:r>
            <a:r>
              <a:rPr lang="tr-TR" b="1" dirty="0">
                <a:solidFill>
                  <a:srgbClr val="00B050"/>
                </a:solidFill>
              </a:rPr>
              <a:t> </a:t>
            </a:r>
            <a:r>
              <a:rPr lang="tr-TR" dirty="0"/>
              <a:t>konusundaki tartışma, Müslümanlar için geçerli olduğu ya da olmadığı belirtilmeksizin Kur’an ve </a:t>
            </a:r>
            <a:r>
              <a:rPr lang="tr-TR" dirty="0" err="1"/>
              <a:t>Sünnet’te</a:t>
            </a:r>
            <a:r>
              <a:rPr lang="tr-TR" dirty="0"/>
              <a:t> yer alan önceki </a:t>
            </a:r>
            <a:r>
              <a:rPr lang="tr-TR" dirty="0" err="1"/>
              <a:t>şeriatlere</a:t>
            </a:r>
            <a:r>
              <a:rPr lang="tr-TR" dirty="0"/>
              <a:t> ilişkin hükümlerdir. Hanefî ve Malikî </a:t>
            </a:r>
            <a:r>
              <a:rPr lang="tr-TR" dirty="0" err="1"/>
              <a:t>usulcülere</a:t>
            </a:r>
            <a:r>
              <a:rPr lang="tr-TR" dirty="0"/>
              <a:t> göre bu tür hükümler </a:t>
            </a:r>
            <a:r>
              <a:rPr lang="tr-TR" dirty="0" err="1"/>
              <a:t>müslümanlar</a:t>
            </a:r>
            <a:r>
              <a:rPr lang="tr-TR" dirty="0"/>
              <a:t> hakkında da bağlayıcıdır. </a:t>
            </a:r>
          </a:p>
        </p:txBody>
      </p:sp>
    </p:spTree>
    <p:extLst>
      <p:ext uri="{BB962C8B-B14F-4D97-AF65-F5344CB8AC3E}">
        <p14:creationId xmlns:p14="http://schemas.microsoft.com/office/powerpoint/2010/main" val="3283114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Asli Delilin Uzantısı Olan Deliller</a:t>
            </a:r>
          </a:p>
        </p:txBody>
      </p:sp>
      <p:sp>
        <p:nvSpPr>
          <p:cNvPr id="3" name="İçerik Yer Tutucusu 2"/>
          <p:cNvSpPr>
            <a:spLocks noGrp="1"/>
          </p:cNvSpPr>
          <p:nvPr>
            <p:ph idx="1"/>
          </p:nvPr>
        </p:nvSpPr>
        <p:spPr/>
        <p:txBody>
          <a:bodyPr>
            <a:normAutofit fontScale="92500" lnSpcReduction="20000"/>
          </a:bodyPr>
          <a:lstStyle/>
          <a:p>
            <a:pPr>
              <a:lnSpc>
                <a:spcPct val="150000"/>
              </a:lnSpc>
            </a:pPr>
            <a:r>
              <a:rPr lang="tr-TR" b="1" dirty="0" err="1">
                <a:solidFill>
                  <a:srgbClr val="00B050"/>
                </a:solidFill>
              </a:rPr>
              <a:t>Sahabî</a:t>
            </a:r>
            <a:r>
              <a:rPr lang="tr-TR" b="1" dirty="0">
                <a:solidFill>
                  <a:srgbClr val="00B050"/>
                </a:solidFill>
              </a:rPr>
              <a:t> sözü, </a:t>
            </a:r>
            <a:r>
              <a:rPr lang="tr-TR" dirty="0"/>
              <a:t>bir </a:t>
            </a:r>
            <a:r>
              <a:rPr lang="tr-TR" dirty="0" err="1"/>
              <a:t>sahabînin</a:t>
            </a:r>
            <a:r>
              <a:rPr lang="tr-TR" dirty="0"/>
              <a:t> herhangi bir konudaki görüş ve </a:t>
            </a:r>
            <a:r>
              <a:rPr lang="tr-TR" dirty="0" err="1"/>
              <a:t>fetvâsı</a:t>
            </a:r>
            <a:r>
              <a:rPr lang="tr-TR" dirty="0"/>
              <a:t> anlamına gelir. Bu konudaki tartışma bir </a:t>
            </a:r>
            <a:r>
              <a:rPr lang="tr-TR" dirty="0" err="1"/>
              <a:t>sahabînin</a:t>
            </a:r>
            <a:r>
              <a:rPr lang="tr-TR" dirty="0"/>
              <a:t> sahabe döneminde yaygınlık kazanmayıp sonraki dönemlerde yaygınlık kazanan sözüdür. İmam Mâlik’e </a:t>
            </a:r>
            <a:r>
              <a:rPr lang="tr-TR" dirty="0" err="1"/>
              <a:t>Şâfii</a:t>
            </a:r>
            <a:r>
              <a:rPr lang="tr-TR" dirty="0"/>
              <a:t> ve </a:t>
            </a:r>
            <a:r>
              <a:rPr lang="tr-TR" dirty="0" err="1"/>
              <a:t>Ahmed</a:t>
            </a:r>
            <a:r>
              <a:rPr lang="tr-TR" dirty="0"/>
              <a:t> b. </a:t>
            </a:r>
            <a:r>
              <a:rPr lang="tr-TR" dirty="0" err="1"/>
              <a:t>Hanbel’den</a:t>
            </a:r>
            <a:r>
              <a:rPr lang="tr-TR" dirty="0"/>
              <a:t> nakledilen bir görüşe göre ve </a:t>
            </a:r>
            <a:r>
              <a:rPr lang="tr-TR" dirty="0" err="1"/>
              <a:t>Debûsî</a:t>
            </a:r>
            <a:r>
              <a:rPr lang="tr-TR" dirty="0"/>
              <a:t>, </a:t>
            </a:r>
            <a:r>
              <a:rPr lang="tr-TR" dirty="0" err="1"/>
              <a:t>Serahsî</a:t>
            </a:r>
            <a:r>
              <a:rPr lang="tr-TR" dirty="0"/>
              <a:t> ve </a:t>
            </a:r>
            <a:r>
              <a:rPr lang="tr-TR" dirty="0" err="1"/>
              <a:t>Pezdevî</a:t>
            </a:r>
            <a:r>
              <a:rPr lang="tr-TR" dirty="0"/>
              <a:t> gibi önde gelen Hanefî </a:t>
            </a:r>
            <a:r>
              <a:rPr lang="tr-TR" dirty="0" err="1"/>
              <a:t>usulcülere</a:t>
            </a:r>
            <a:r>
              <a:rPr lang="tr-TR" dirty="0"/>
              <a:t> göre bu tür </a:t>
            </a:r>
            <a:r>
              <a:rPr lang="tr-TR" dirty="0" err="1"/>
              <a:t>sahabî</a:t>
            </a:r>
            <a:r>
              <a:rPr lang="tr-TR" dirty="0"/>
              <a:t> sözleri hüccettir. Çünkü bunun Hz. Peygamber’den duyulmuş olma ihtimali vardır ve Hz. Peygamber onları övmüş ve onlara uyanların hidayete ulaşacağını belirtmiştir.</a:t>
            </a:r>
          </a:p>
        </p:txBody>
      </p:sp>
    </p:spTree>
    <p:extLst>
      <p:ext uri="{BB962C8B-B14F-4D97-AF65-F5344CB8AC3E}">
        <p14:creationId xmlns:p14="http://schemas.microsoft.com/office/powerpoint/2010/main" val="167105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Asli Delilin Uzantısı Olan Deliller</a:t>
            </a:r>
          </a:p>
        </p:txBody>
      </p:sp>
      <p:sp>
        <p:nvSpPr>
          <p:cNvPr id="3" name="İçerik Yer Tutucusu 2"/>
          <p:cNvSpPr>
            <a:spLocks noGrp="1"/>
          </p:cNvSpPr>
          <p:nvPr>
            <p:ph idx="1"/>
          </p:nvPr>
        </p:nvSpPr>
        <p:spPr/>
        <p:txBody>
          <a:bodyPr>
            <a:normAutofit/>
          </a:bodyPr>
          <a:lstStyle/>
          <a:p>
            <a:pPr>
              <a:lnSpc>
                <a:spcPct val="130000"/>
              </a:lnSpc>
            </a:pPr>
            <a:r>
              <a:rPr lang="tr-TR" dirty="0"/>
              <a:t>İçlerinde </a:t>
            </a:r>
            <a:r>
              <a:rPr lang="tr-TR" dirty="0" err="1"/>
              <a:t>Kerhî’nin</a:t>
            </a:r>
            <a:r>
              <a:rPr lang="tr-TR" dirty="0"/>
              <a:t> de bulunduğu Hanefî </a:t>
            </a:r>
            <a:r>
              <a:rPr lang="tr-TR" dirty="0" err="1"/>
              <a:t>usulcülere</a:t>
            </a:r>
            <a:r>
              <a:rPr lang="tr-TR" dirty="0"/>
              <a:t> göre ise kıyasa aykırı olan </a:t>
            </a:r>
            <a:r>
              <a:rPr lang="tr-TR" dirty="0" err="1"/>
              <a:t>sahabî</a:t>
            </a:r>
            <a:r>
              <a:rPr lang="tr-TR" dirty="0"/>
              <a:t> sözü hüccettir. Çünkü sahabe, kıyas yöntemlerini bilmektedir. Buna rağmen kıyasa aykırı bir söz söylediğinde bunu büyük ihtimalle bildiği bir Sünnet sebebiyle söylemiştir. Daha çok kelamcı </a:t>
            </a:r>
            <a:r>
              <a:rPr lang="tr-TR" dirty="0" err="1"/>
              <a:t>usulcülerin</a:t>
            </a:r>
            <a:r>
              <a:rPr lang="tr-TR" dirty="0"/>
              <a:t> tercih ettiği diğer görüşe göre ise </a:t>
            </a:r>
            <a:r>
              <a:rPr lang="tr-TR" dirty="0" err="1"/>
              <a:t>sahabî</a:t>
            </a:r>
            <a:r>
              <a:rPr lang="tr-TR" dirty="0"/>
              <a:t> sözü, hüccet değildir. Çünkü </a:t>
            </a:r>
            <a:r>
              <a:rPr lang="tr-TR" dirty="0" err="1"/>
              <a:t>ictihad</a:t>
            </a:r>
            <a:r>
              <a:rPr lang="tr-TR" dirty="0"/>
              <a:t> açısından </a:t>
            </a:r>
            <a:r>
              <a:rPr lang="tr-TR" dirty="0" err="1"/>
              <a:t>müctehid</a:t>
            </a:r>
            <a:r>
              <a:rPr lang="tr-TR" dirty="0"/>
              <a:t> olan bir </a:t>
            </a:r>
            <a:r>
              <a:rPr lang="tr-TR" dirty="0" err="1"/>
              <a:t>sahabî</a:t>
            </a:r>
            <a:r>
              <a:rPr lang="tr-TR" dirty="0"/>
              <a:t> ile </a:t>
            </a:r>
            <a:r>
              <a:rPr lang="tr-TR" dirty="0" err="1"/>
              <a:t>sahabî</a:t>
            </a:r>
            <a:r>
              <a:rPr lang="tr-TR" dirty="0"/>
              <a:t> olmayan bir </a:t>
            </a:r>
            <a:r>
              <a:rPr lang="tr-TR" dirty="0" err="1"/>
              <a:t>müctehid</a:t>
            </a:r>
            <a:r>
              <a:rPr lang="tr-TR" dirty="0"/>
              <a:t> arasında bir fark yoktur. </a:t>
            </a:r>
          </a:p>
        </p:txBody>
      </p:sp>
    </p:spTree>
    <p:extLst>
      <p:ext uri="{BB962C8B-B14F-4D97-AF65-F5344CB8AC3E}">
        <p14:creationId xmlns:p14="http://schemas.microsoft.com/office/powerpoint/2010/main" val="771164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Asli Delilin Uzantısı Olan Deliller</a:t>
            </a:r>
          </a:p>
        </p:txBody>
      </p:sp>
      <p:sp>
        <p:nvSpPr>
          <p:cNvPr id="3" name="İçerik Yer Tutucusu 2"/>
          <p:cNvSpPr>
            <a:spLocks noGrp="1"/>
          </p:cNvSpPr>
          <p:nvPr>
            <p:ph idx="1"/>
          </p:nvPr>
        </p:nvSpPr>
        <p:spPr/>
        <p:txBody>
          <a:bodyPr>
            <a:normAutofit lnSpcReduction="10000"/>
          </a:bodyPr>
          <a:lstStyle/>
          <a:p>
            <a:pPr>
              <a:lnSpc>
                <a:spcPct val="150000"/>
              </a:lnSpc>
            </a:pPr>
            <a:r>
              <a:rPr lang="tr-TR" b="1" dirty="0">
                <a:solidFill>
                  <a:srgbClr val="00B050"/>
                </a:solidFill>
              </a:rPr>
              <a:t>Medine ehlinin ameli, </a:t>
            </a:r>
            <a:r>
              <a:rPr lang="tr-TR" dirty="0"/>
              <a:t>mahiyeti konusunda farklı açıklamalar olmakla birlikte Medinelilerin uygulamaları için kullanılır. Hz. Peygamber hicretten sonra burada yaşamış ve ahkâm ayetlerinin büyük çoğunluğu da burada inmiştir ve Medine halkı da bu süreci Hz. Peygamber ile birlikte yaşamıştır. Bu yüzden Medine’de yaşayan İmam Mâlik bu uygulamalara bir değer atfetmiştir. Malikilerin dışındakiler ise bu uygulamaların hüccet olmadığı görüşündedirler.</a:t>
            </a:r>
            <a:endParaRPr lang="tr-TR" b="1" dirty="0">
              <a:solidFill>
                <a:srgbClr val="00B050"/>
              </a:solidFill>
            </a:endParaRPr>
          </a:p>
        </p:txBody>
      </p:sp>
    </p:spTree>
    <p:extLst>
      <p:ext uri="{BB962C8B-B14F-4D97-AF65-F5344CB8AC3E}">
        <p14:creationId xmlns:p14="http://schemas.microsoft.com/office/powerpoint/2010/main" val="68887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Yöntemler</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err="1"/>
              <a:t>Usulcülerin</a:t>
            </a:r>
            <a:r>
              <a:rPr lang="tr-TR" dirty="0"/>
              <a:t> üzerinde durduğu en önemli yöntem </a:t>
            </a:r>
            <a:r>
              <a:rPr lang="tr-TR" b="1" dirty="0">
                <a:solidFill>
                  <a:srgbClr val="00B050"/>
                </a:solidFill>
              </a:rPr>
              <a:t>kıyas</a:t>
            </a:r>
            <a:r>
              <a:rPr lang="tr-TR" dirty="0"/>
              <a:t>tır. Zahiriler ve Şia dışındaki </a:t>
            </a:r>
            <a:r>
              <a:rPr lang="tr-TR" dirty="0" err="1"/>
              <a:t>usulcülerin</a:t>
            </a:r>
            <a:r>
              <a:rPr lang="tr-TR" dirty="0"/>
              <a:t> büyük çoğunluğuna göre kıyas, hükme ulaşmanın meşru bir yöntemidir. Kıyas, </a:t>
            </a:r>
            <a:r>
              <a:rPr lang="tr-TR" dirty="0" err="1"/>
              <a:t>nasslarda</a:t>
            </a:r>
            <a:r>
              <a:rPr lang="tr-TR" dirty="0"/>
              <a:t> yer alan bir meselenin hükmünü, aralarındaki ortak </a:t>
            </a:r>
            <a:r>
              <a:rPr lang="tr-TR" dirty="0" smtClean="0"/>
              <a:t>illet sebebiyle </a:t>
            </a:r>
            <a:r>
              <a:rPr lang="tr-TR" dirty="0" err="1"/>
              <a:t>nasslarda</a:t>
            </a:r>
            <a:r>
              <a:rPr lang="tr-TR" dirty="0"/>
              <a:t> açıkça düzenlenmemiş meseleye vermektir.</a:t>
            </a:r>
          </a:p>
        </p:txBody>
      </p:sp>
    </p:spTree>
    <p:extLst>
      <p:ext uri="{BB962C8B-B14F-4D97-AF65-F5344CB8AC3E}">
        <p14:creationId xmlns:p14="http://schemas.microsoft.com/office/powerpoint/2010/main" val="586087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Yöntemler</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pPr>
            <a:r>
              <a:rPr lang="tr-TR" b="1" dirty="0">
                <a:solidFill>
                  <a:srgbClr val="00B050"/>
                </a:solidFill>
              </a:rPr>
              <a:t>Bir kıyas işleminde </a:t>
            </a:r>
            <a:r>
              <a:rPr lang="tr-TR" dirty="0"/>
              <a:t>asıl, fer‘, aslın hükmü ve illet olmak </a:t>
            </a:r>
            <a:r>
              <a:rPr lang="tr-TR" b="1" dirty="0">
                <a:solidFill>
                  <a:srgbClr val="00B050"/>
                </a:solidFill>
              </a:rPr>
              <a:t>üzere dört temel unsur (rükün) </a:t>
            </a:r>
            <a:r>
              <a:rPr lang="tr-TR" dirty="0"/>
              <a:t>vardır. Aslın hükmünü </a:t>
            </a:r>
            <a:r>
              <a:rPr lang="tr-TR" dirty="0" err="1"/>
              <a:t>fer‘e</a:t>
            </a:r>
            <a:r>
              <a:rPr lang="tr-TR" dirty="0"/>
              <a:t> geçirmek ortak illete bağlı olduğu için illet, kıyasta önemli bir rükündür. İlletin </a:t>
            </a:r>
            <a:r>
              <a:rPr lang="tr-TR" dirty="0" smtClean="0"/>
              <a:t>açık/belirgin</a:t>
            </a:r>
            <a:r>
              <a:rPr lang="tr-TR" dirty="0"/>
              <a:t>, istikrarlı ve münasip olması gerekir. Eğer illet naslarda açıkça belirtilmiş ise </a:t>
            </a:r>
            <a:r>
              <a:rPr lang="tr-TR" dirty="0" err="1"/>
              <a:t>mansus</a:t>
            </a:r>
            <a:r>
              <a:rPr lang="tr-TR" dirty="0"/>
              <a:t> illet, naslarda açıkça belirtilmemiş fakat fakih tarafından çeşitli yöntemler uygulanarak bulunmuş ise </a:t>
            </a:r>
            <a:r>
              <a:rPr lang="tr-TR" dirty="0" err="1"/>
              <a:t>müstenbat</a:t>
            </a:r>
            <a:r>
              <a:rPr lang="tr-TR" dirty="0"/>
              <a:t> illet olarak isimlendirilir.</a:t>
            </a:r>
            <a:endParaRPr lang="tr-TR" b="1" dirty="0" smtClean="0">
              <a:solidFill>
                <a:srgbClr val="00B050"/>
              </a:solidFill>
            </a:endParaRPr>
          </a:p>
        </p:txBody>
      </p:sp>
    </p:spTree>
    <p:extLst>
      <p:ext uri="{BB962C8B-B14F-4D97-AF65-F5344CB8AC3E}">
        <p14:creationId xmlns:p14="http://schemas.microsoft.com/office/powerpoint/2010/main" val="3866264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Yöntemler</a:t>
            </a:r>
            <a:endParaRPr lang="tr-TR" dirty="0">
              <a:solidFill>
                <a:srgbClr val="00B050"/>
              </a:solidFill>
            </a:endParaRPr>
          </a:p>
        </p:txBody>
      </p:sp>
      <p:sp>
        <p:nvSpPr>
          <p:cNvPr id="3" name="İçerik Yer Tutucusu 2"/>
          <p:cNvSpPr>
            <a:spLocks noGrp="1"/>
          </p:cNvSpPr>
          <p:nvPr>
            <p:ph idx="1"/>
          </p:nvPr>
        </p:nvSpPr>
        <p:spPr/>
        <p:txBody>
          <a:bodyPr>
            <a:normAutofit/>
          </a:bodyPr>
          <a:lstStyle/>
          <a:p>
            <a:pPr marL="0" indent="0">
              <a:lnSpc>
                <a:spcPct val="120000"/>
              </a:lnSpc>
              <a:buNone/>
            </a:pPr>
            <a:r>
              <a:rPr lang="tr-TR" dirty="0"/>
              <a:t>Çoğu zaman illet, fakihin çabası sonucunda bulunduğu için sübjektif bir özellik taşır ve kıyas da buna dayandığı için kesinlik ifade etmez, zan ifade eder. Diğer yandan kıyas, ortak illete dayandığı için bir hükmün ilkten konulması değil, naslarda potansiyel olarak var olan hükmün açığa çıkarılmasıdır. Yani kıyas bir hükmü ispat etmez, </a:t>
            </a:r>
            <a:r>
              <a:rPr lang="tr-TR" dirty="0" err="1"/>
              <a:t>ızhar</a:t>
            </a:r>
            <a:r>
              <a:rPr lang="tr-TR" dirty="0"/>
              <a:t> eder açığa çıkarır.</a:t>
            </a:r>
          </a:p>
        </p:txBody>
      </p:sp>
    </p:spTree>
    <p:extLst>
      <p:ext uri="{BB962C8B-B14F-4D97-AF65-F5344CB8AC3E}">
        <p14:creationId xmlns:p14="http://schemas.microsoft.com/office/powerpoint/2010/main" val="488700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Yöntemler</a:t>
            </a:r>
            <a:endParaRPr lang="tr-TR" b="1" dirty="0">
              <a:solidFill>
                <a:srgbClr val="00B050"/>
              </a:solidFill>
            </a:endParaRPr>
          </a:p>
        </p:txBody>
      </p:sp>
      <p:sp>
        <p:nvSpPr>
          <p:cNvPr id="3" name="İçerik Yer Tutucusu 2"/>
          <p:cNvSpPr>
            <a:spLocks noGrp="1"/>
          </p:cNvSpPr>
          <p:nvPr>
            <p:ph idx="1"/>
          </p:nvPr>
        </p:nvSpPr>
        <p:spPr/>
        <p:txBody>
          <a:bodyPr>
            <a:normAutofit/>
          </a:bodyPr>
          <a:lstStyle/>
          <a:p>
            <a:pPr marL="0" indent="0">
              <a:lnSpc>
                <a:spcPct val="120000"/>
              </a:lnSpc>
              <a:buNone/>
            </a:pPr>
            <a:r>
              <a:rPr lang="tr-TR" b="1" dirty="0" err="1">
                <a:solidFill>
                  <a:srgbClr val="00B050"/>
                </a:solidFill>
              </a:rPr>
              <a:t>İstihsan</a:t>
            </a:r>
            <a:r>
              <a:rPr lang="tr-TR" dirty="0"/>
              <a:t>, daha çok Hanefilerin ve Malikilerin kullandığı bir yöntem olup, bir meselede </a:t>
            </a:r>
            <a:r>
              <a:rPr lang="tr-TR" dirty="0" err="1"/>
              <a:t>fakîhin</a:t>
            </a:r>
            <a:r>
              <a:rPr lang="tr-TR" dirty="0"/>
              <a:t>, benzerlerine verdiği hükümden bir sebepten dolayı vazgeçip başka bir hüküm vermesidir. Buna neden olan şey bazen </a:t>
            </a:r>
            <a:r>
              <a:rPr lang="tr-TR" dirty="0" err="1"/>
              <a:t>nass</a:t>
            </a:r>
            <a:r>
              <a:rPr lang="tr-TR" dirty="0"/>
              <a:t> olur, bazen </a:t>
            </a:r>
            <a:r>
              <a:rPr lang="tr-TR" dirty="0" err="1"/>
              <a:t>icmâ</a:t>
            </a:r>
            <a:r>
              <a:rPr lang="tr-TR" dirty="0"/>
              <a:t> olur, bazen zaruret olur, bazen kapalı bir kıyas olur. </a:t>
            </a:r>
            <a:r>
              <a:rPr lang="tr-TR" dirty="0" err="1"/>
              <a:t>İstihsan</a:t>
            </a:r>
            <a:r>
              <a:rPr lang="tr-TR" dirty="0"/>
              <a:t> çoğu kez, kıyasın genel yarar ve </a:t>
            </a:r>
            <a:r>
              <a:rPr lang="tr-TR" dirty="0" err="1"/>
              <a:t>Şarii’in</a:t>
            </a:r>
            <a:r>
              <a:rPr lang="tr-TR" dirty="0"/>
              <a:t> temel amaçları açısından tam bir uyum ve uygunluk göstermediği durumlarda bu uyum ve uygunluğun daha üst düzeyde gerçekleştirilmesi amacıyla başvurulan bir yöntemdir</a:t>
            </a:r>
            <a:endParaRPr lang="tr-TR" dirty="0" smtClean="0"/>
          </a:p>
        </p:txBody>
      </p:sp>
    </p:spTree>
    <p:extLst>
      <p:ext uri="{BB962C8B-B14F-4D97-AF65-F5344CB8AC3E}">
        <p14:creationId xmlns:p14="http://schemas.microsoft.com/office/powerpoint/2010/main" val="3311002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Yöntemler</a:t>
            </a:r>
            <a:endParaRPr lang="tr-TR" dirty="0"/>
          </a:p>
        </p:txBody>
      </p:sp>
      <p:sp>
        <p:nvSpPr>
          <p:cNvPr id="3" name="İçerik Yer Tutucusu 2"/>
          <p:cNvSpPr>
            <a:spLocks noGrp="1"/>
          </p:cNvSpPr>
          <p:nvPr>
            <p:ph idx="1"/>
          </p:nvPr>
        </p:nvSpPr>
        <p:spPr/>
        <p:txBody>
          <a:bodyPr>
            <a:normAutofit/>
          </a:bodyPr>
          <a:lstStyle/>
          <a:p>
            <a:pPr>
              <a:lnSpc>
                <a:spcPct val="150000"/>
              </a:lnSpc>
            </a:pPr>
            <a:r>
              <a:rPr lang="tr-TR" dirty="0"/>
              <a:t>Maslahatlar </a:t>
            </a:r>
            <a:r>
              <a:rPr lang="tr-TR" dirty="0" err="1"/>
              <a:t>Şâri‘in</a:t>
            </a:r>
            <a:r>
              <a:rPr lang="tr-TR" dirty="0"/>
              <a:t> koyduğu hükümlerde dikkate alıp almamasına göre üçe ayrılır. </a:t>
            </a:r>
            <a:r>
              <a:rPr lang="tr-TR" dirty="0" err="1"/>
              <a:t>Şâri‘in</a:t>
            </a:r>
            <a:r>
              <a:rPr lang="tr-TR" dirty="0"/>
              <a:t> dikkate aldığı, geçerli saydığı maslahatlar muteber, geçersiz saydığı maslahatlar </a:t>
            </a:r>
            <a:r>
              <a:rPr lang="tr-TR" dirty="0" err="1"/>
              <a:t>mülğa</a:t>
            </a:r>
            <a:r>
              <a:rPr lang="tr-TR" dirty="0"/>
              <a:t> maslahatlar olarak isimlendirilir. </a:t>
            </a:r>
            <a:r>
              <a:rPr lang="tr-TR" dirty="0" err="1"/>
              <a:t>Nasslarda</a:t>
            </a:r>
            <a:r>
              <a:rPr lang="tr-TR" dirty="0"/>
              <a:t> </a:t>
            </a:r>
            <a:r>
              <a:rPr lang="tr-TR" dirty="0" err="1"/>
              <a:t>Şâri‘in</a:t>
            </a:r>
            <a:r>
              <a:rPr lang="tr-TR" dirty="0"/>
              <a:t> geçerli ya da geçersiz saydığına ilişkin bir açıklama olmayan maslahatlar ise </a:t>
            </a:r>
            <a:r>
              <a:rPr lang="tr-TR" dirty="0" err="1"/>
              <a:t>mürsel</a:t>
            </a:r>
            <a:r>
              <a:rPr lang="tr-TR" dirty="0"/>
              <a:t> maslahatlar olarak isimlendirilir. </a:t>
            </a:r>
            <a:endParaRPr lang="tr-TR" b="1" dirty="0">
              <a:solidFill>
                <a:srgbClr val="00B050"/>
              </a:solidFill>
            </a:endParaRPr>
          </a:p>
        </p:txBody>
      </p:sp>
    </p:spTree>
    <p:extLst>
      <p:ext uri="{BB962C8B-B14F-4D97-AF65-F5344CB8AC3E}">
        <p14:creationId xmlns:p14="http://schemas.microsoft.com/office/powerpoint/2010/main" val="68587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Yöntemler</a:t>
            </a:r>
            <a:endParaRPr lang="tr-TR" dirty="0"/>
          </a:p>
        </p:txBody>
      </p:sp>
      <p:sp>
        <p:nvSpPr>
          <p:cNvPr id="3" name="İçerik Yer Tutucusu 2"/>
          <p:cNvSpPr>
            <a:spLocks noGrp="1"/>
          </p:cNvSpPr>
          <p:nvPr>
            <p:ph idx="1"/>
          </p:nvPr>
        </p:nvSpPr>
        <p:spPr/>
        <p:txBody>
          <a:bodyPr>
            <a:normAutofit/>
          </a:bodyPr>
          <a:lstStyle/>
          <a:p>
            <a:pPr>
              <a:lnSpc>
                <a:spcPct val="120000"/>
              </a:lnSpc>
            </a:pPr>
            <a:r>
              <a:rPr lang="tr-TR" b="1" dirty="0" err="1">
                <a:solidFill>
                  <a:srgbClr val="00B050"/>
                </a:solidFill>
              </a:rPr>
              <a:t>Istıslah</a:t>
            </a:r>
            <a:r>
              <a:rPr lang="tr-TR" dirty="0"/>
              <a:t> da işte bu tür maslahatları dikkate alarak hüküm vermektir. </a:t>
            </a:r>
            <a:r>
              <a:rPr lang="tr-TR" b="1" dirty="0">
                <a:solidFill>
                  <a:srgbClr val="00B050"/>
                </a:solidFill>
              </a:rPr>
              <a:t>Kıyastan farkı ise </a:t>
            </a:r>
            <a:r>
              <a:rPr lang="tr-TR" b="1" dirty="0" smtClean="0">
                <a:solidFill>
                  <a:srgbClr val="00B050"/>
                </a:solidFill>
              </a:rPr>
              <a:t>şudur:</a:t>
            </a:r>
          </a:p>
          <a:p>
            <a:pPr>
              <a:lnSpc>
                <a:spcPct val="120000"/>
              </a:lnSpc>
            </a:pPr>
            <a:r>
              <a:rPr lang="tr-TR" dirty="0" smtClean="0"/>
              <a:t>Kıyasta </a:t>
            </a:r>
            <a:r>
              <a:rPr lang="tr-TR" dirty="0" err="1"/>
              <a:t>Şâri‘in</a:t>
            </a:r>
            <a:r>
              <a:rPr lang="tr-TR" dirty="0"/>
              <a:t> dikkate aldığı bir maslahatın gerçekleştirilmesi söz konusu iken </a:t>
            </a:r>
            <a:r>
              <a:rPr lang="tr-TR" dirty="0" err="1"/>
              <a:t>ıstıslahta</a:t>
            </a:r>
            <a:r>
              <a:rPr lang="tr-TR" dirty="0"/>
              <a:t> maslahatın geçerli ya da geçersiz olduğu belirlenmemiştir. </a:t>
            </a:r>
            <a:r>
              <a:rPr lang="tr-TR" dirty="0" err="1"/>
              <a:t>Istıslah</a:t>
            </a:r>
            <a:r>
              <a:rPr lang="tr-TR" dirty="0"/>
              <a:t> daha çok Malikilerin ve kısmen de Hanbelilerin kullandığı bir yöntem olarak meşhur olmuştur.</a:t>
            </a:r>
          </a:p>
        </p:txBody>
      </p:sp>
    </p:spTree>
    <p:extLst>
      <p:ext uri="{BB962C8B-B14F-4D97-AF65-F5344CB8AC3E}">
        <p14:creationId xmlns:p14="http://schemas.microsoft.com/office/powerpoint/2010/main" val="47788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smtClean="0"/>
              <a:t>Bu derste; İslam fıkhının kaynakları üzerinde duracağız.</a:t>
            </a:r>
          </a:p>
          <a:p>
            <a:pPr>
              <a:lnSpc>
                <a:spcPct val="150000"/>
              </a:lnSpc>
            </a:pPr>
            <a:r>
              <a:rPr lang="tr-TR" dirty="0" smtClean="0"/>
              <a:t>Bu bağlamda şer’i hükümlerin </a:t>
            </a:r>
            <a:r>
              <a:rPr lang="tr-TR" dirty="0"/>
              <a:t>kendilerinden çıkarıldığı </a:t>
            </a:r>
            <a:r>
              <a:rPr lang="tr-TR" dirty="0" smtClean="0"/>
              <a:t>deliller </a:t>
            </a:r>
            <a:r>
              <a:rPr lang="tr-TR" dirty="0"/>
              <a:t>ve bu delillerden hüküm çıkarmayı sağlayan </a:t>
            </a:r>
            <a:r>
              <a:rPr lang="tr-TR" dirty="0" smtClean="0"/>
              <a:t>yöntemlerden bahsedeceğiz.</a:t>
            </a:r>
          </a:p>
          <a:p>
            <a:pPr>
              <a:lnSpc>
                <a:spcPct val="150000"/>
              </a:lnSpc>
            </a:pPr>
            <a:r>
              <a:rPr lang="tr-TR" dirty="0" smtClean="0"/>
              <a:t>Eğer zamanımız kalırsa konuyla ilgili örnek soruları da birlikte çözümleyeceğiz.</a:t>
            </a:r>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Yöntemler</a:t>
            </a:r>
            <a:endParaRPr lang="tr-TR" b="1" dirty="0">
              <a:solidFill>
                <a:srgbClr val="00B050"/>
              </a:solidFill>
            </a:endParaRPr>
          </a:p>
        </p:txBody>
      </p:sp>
      <p:sp>
        <p:nvSpPr>
          <p:cNvPr id="3" name="İçerik Yer Tutucusu 2"/>
          <p:cNvSpPr>
            <a:spLocks noGrp="1"/>
          </p:cNvSpPr>
          <p:nvPr>
            <p:ph idx="1"/>
          </p:nvPr>
        </p:nvSpPr>
        <p:spPr/>
        <p:txBody>
          <a:bodyPr/>
          <a:lstStyle/>
          <a:p>
            <a:pPr>
              <a:lnSpc>
                <a:spcPct val="120000"/>
              </a:lnSpc>
            </a:pPr>
            <a:r>
              <a:rPr lang="tr-TR" b="1" dirty="0" err="1">
                <a:solidFill>
                  <a:srgbClr val="00B050"/>
                </a:solidFill>
              </a:rPr>
              <a:t>Sedd</a:t>
            </a:r>
            <a:r>
              <a:rPr lang="tr-TR" b="1" dirty="0">
                <a:solidFill>
                  <a:srgbClr val="00B050"/>
                </a:solidFill>
              </a:rPr>
              <a:t>-i </a:t>
            </a:r>
            <a:r>
              <a:rPr lang="tr-TR" b="1" dirty="0" err="1">
                <a:solidFill>
                  <a:srgbClr val="00B050"/>
                </a:solidFill>
              </a:rPr>
              <a:t>zerâi</a:t>
            </a:r>
            <a:r>
              <a:rPr lang="tr-TR" b="1" dirty="0">
                <a:solidFill>
                  <a:srgbClr val="00B050"/>
                </a:solidFill>
              </a:rPr>
              <a:t>‘ </a:t>
            </a:r>
            <a:r>
              <a:rPr lang="tr-TR" dirty="0"/>
              <a:t>ise bizatihi yasaklanmamakla birlikte kötü ve zararlı bir sonuca götüren şeylerin yasaklanması, engellenmesi anlamına gelir. Diğer bir ifadeyle kötülüğe ve zararın doğmasına yol açan vesilelerin, sonuç gibi değerlendirilerek yasaklanmasıdır. </a:t>
            </a:r>
            <a:r>
              <a:rPr lang="tr-TR" dirty="0" err="1"/>
              <a:t>Sedd</a:t>
            </a:r>
            <a:r>
              <a:rPr lang="tr-TR" dirty="0"/>
              <a:t>-i </a:t>
            </a:r>
            <a:r>
              <a:rPr lang="tr-TR" dirty="0" err="1"/>
              <a:t>zerâi</a:t>
            </a:r>
            <a:r>
              <a:rPr lang="tr-TR" dirty="0"/>
              <a:t>‘ daha çok Malikiler ve Hanbeliler tarafından başvurulan bir yöntemdir. </a:t>
            </a:r>
          </a:p>
        </p:txBody>
      </p:sp>
    </p:spTree>
    <p:extLst>
      <p:ext uri="{BB962C8B-B14F-4D97-AF65-F5344CB8AC3E}">
        <p14:creationId xmlns:p14="http://schemas.microsoft.com/office/powerpoint/2010/main" val="3525811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endParaRPr lang="tr-TR" b="1" dirty="0">
              <a:solidFill>
                <a:srgbClr val="C00000"/>
              </a:solidFill>
            </a:endParaRPr>
          </a:p>
        </p:txBody>
      </p:sp>
      <p:sp>
        <p:nvSpPr>
          <p:cNvPr id="3" name="İçerik Yer Tutucusu 2"/>
          <p:cNvSpPr>
            <a:spLocks noGrp="1"/>
          </p:cNvSpPr>
          <p:nvPr>
            <p:ph idx="1"/>
          </p:nvPr>
        </p:nvSpPr>
        <p:spPr/>
        <p:txBody>
          <a:bodyPr>
            <a:normAutofit fontScale="92500" lnSpcReduction="10000"/>
          </a:bodyPr>
          <a:lstStyle/>
          <a:p>
            <a:pPr marL="0" indent="0">
              <a:buNone/>
            </a:pPr>
            <a:r>
              <a:rPr lang="tr-TR" b="1" dirty="0" smtClean="0">
                <a:solidFill>
                  <a:srgbClr val="00B050"/>
                </a:solidFill>
              </a:rPr>
              <a:t>11. Soru</a:t>
            </a:r>
          </a:p>
          <a:p>
            <a:pPr marL="0" indent="0">
              <a:buNone/>
            </a:pPr>
            <a:r>
              <a:rPr lang="tr-TR" dirty="0" err="1" smtClean="0"/>
              <a:t>İcmaın</a:t>
            </a:r>
            <a:r>
              <a:rPr lang="tr-TR" dirty="0" smtClean="0"/>
              <a:t> </a:t>
            </a:r>
            <a:r>
              <a:rPr lang="tr-TR" dirty="0"/>
              <a:t>çeşitli işlevleri vardır. Bunlardan biri de ibadet ve ibadet içerikli konularda Hz. Peygamber’den intikal eden ve sahabede somutlaşan mevcut anlayış ve uygulamaları korumak ve sürdürmektir. </a:t>
            </a:r>
            <a:endParaRPr lang="tr-TR" dirty="0" smtClean="0"/>
          </a:p>
          <a:p>
            <a:pPr marL="0" indent="0">
              <a:buNone/>
            </a:pPr>
            <a:r>
              <a:rPr lang="tr-TR" b="1" dirty="0" err="1" smtClean="0"/>
              <a:t>İcmaın</a:t>
            </a:r>
            <a:r>
              <a:rPr lang="tr-TR" b="1" dirty="0" smtClean="0"/>
              <a:t> </a:t>
            </a:r>
            <a:r>
              <a:rPr lang="tr-TR" b="1" dirty="0"/>
              <a:t>bu görevi aşağıdakilerden hangisiyle ifade </a:t>
            </a:r>
            <a:r>
              <a:rPr lang="tr-TR" b="1" dirty="0" smtClean="0"/>
              <a:t>edilir?</a:t>
            </a:r>
          </a:p>
          <a:p>
            <a:pPr marL="514350" indent="-514350">
              <a:buAutoNum type="alphaLcParenR"/>
            </a:pPr>
            <a:r>
              <a:rPr lang="tr-TR" dirty="0" smtClean="0"/>
              <a:t>Bağlayıcılık</a:t>
            </a:r>
          </a:p>
          <a:p>
            <a:pPr marL="514350" indent="-514350">
              <a:buAutoNum type="alphaLcParenR"/>
            </a:pPr>
            <a:r>
              <a:rPr lang="tr-TR" dirty="0" smtClean="0"/>
              <a:t>Muhafaza</a:t>
            </a:r>
          </a:p>
          <a:p>
            <a:pPr marL="514350" indent="-514350">
              <a:buAutoNum type="alphaLcParenR"/>
            </a:pPr>
            <a:r>
              <a:rPr lang="tr-TR" dirty="0" smtClean="0"/>
              <a:t>Meşruiyet</a:t>
            </a:r>
          </a:p>
          <a:p>
            <a:pPr marL="514350" indent="-514350">
              <a:buAutoNum type="alphaLcParenR"/>
            </a:pPr>
            <a:r>
              <a:rPr lang="tr-TR" dirty="0" err="1" smtClean="0"/>
              <a:t>Tahdid</a:t>
            </a:r>
            <a:endParaRPr lang="tr-TR" dirty="0"/>
          </a:p>
          <a:p>
            <a:pPr marL="514350" indent="-514350">
              <a:buAutoNum type="alphaLcParenR"/>
            </a:pPr>
            <a:r>
              <a:rPr lang="tr-TR" dirty="0" smtClean="0"/>
              <a:t>Genellik</a:t>
            </a:r>
            <a:endParaRPr lang="tr-TR" dirty="0"/>
          </a:p>
        </p:txBody>
      </p:sp>
    </p:spTree>
    <p:extLst>
      <p:ext uri="{BB962C8B-B14F-4D97-AF65-F5344CB8AC3E}">
        <p14:creationId xmlns:p14="http://schemas.microsoft.com/office/powerpoint/2010/main" val="2085686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p>
        </p:txBody>
      </p:sp>
      <p:sp>
        <p:nvSpPr>
          <p:cNvPr id="3" name="İçerik Yer Tutucusu 2"/>
          <p:cNvSpPr>
            <a:spLocks noGrp="1"/>
          </p:cNvSpPr>
          <p:nvPr>
            <p:ph idx="1"/>
          </p:nvPr>
        </p:nvSpPr>
        <p:spPr/>
        <p:txBody>
          <a:bodyPr/>
          <a:lstStyle/>
          <a:p>
            <a:pPr marL="0" indent="0">
              <a:buNone/>
            </a:pPr>
            <a:r>
              <a:rPr lang="tr-TR" b="1" dirty="0" smtClean="0">
                <a:solidFill>
                  <a:srgbClr val="00B050"/>
                </a:solidFill>
              </a:rPr>
              <a:t>12. Soru</a:t>
            </a:r>
          </a:p>
          <a:p>
            <a:pPr marL="0" indent="0">
              <a:buNone/>
            </a:pPr>
            <a:r>
              <a:rPr lang="tr-TR" dirty="0" err="1" smtClean="0"/>
              <a:t>Usulcülerin</a:t>
            </a:r>
            <a:r>
              <a:rPr lang="tr-TR" dirty="0" smtClean="0"/>
              <a:t> büyük çoğunluğuna göre, hükme ulaşmanın meşru bir yöntemidir. </a:t>
            </a:r>
            <a:r>
              <a:rPr lang="tr-TR" dirty="0" err="1" smtClean="0"/>
              <a:t>Nasslarda</a:t>
            </a:r>
            <a:r>
              <a:rPr lang="tr-TR" dirty="0" smtClean="0"/>
              <a:t> yer alan bir meselenin hükmünü, aralarındaki ortak illet sebebiyle </a:t>
            </a:r>
            <a:r>
              <a:rPr lang="tr-TR" dirty="0" err="1" smtClean="0"/>
              <a:t>nasslarda</a:t>
            </a:r>
            <a:r>
              <a:rPr lang="tr-TR" dirty="0" smtClean="0"/>
              <a:t> açıkça düzenlenmemiş meseleye vermektir.</a:t>
            </a:r>
          </a:p>
          <a:p>
            <a:pPr marL="0" indent="0">
              <a:buNone/>
            </a:pPr>
            <a:r>
              <a:rPr lang="tr-TR" b="1" dirty="0" smtClean="0"/>
              <a:t>Hakkında bilgi verilen hüküm çıkarma yöntemi aşağıdakilerden hangisidir?</a:t>
            </a:r>
          </a:p>
          <a:p>
            <a:pPr marL="0" indent="0">
              <a:buNone/>
            </a:pPr>
            <a:endParaRPr lang="tr-TR" b="1" dirty="0" smtClean="0"/>
          </a:p>
          <a:p>
            <a:pPr marL="0" indent="0">
              <a:buNone/>
            </a:pPr>
            <a:r>
              <a:rPr lang="tr-TR" dirty="0" smtClean="0"/>
              <a:t>a) </a:t>
            </a:r>
            <a:r>
              <a:rPr lang="tr-TR" dirty="0" err="1" smtClean="0"/>
              <a:t>İstihsan</a:t>
            </a:r>
            <a:r>
              <a:rPr lang="tr-TR" dirty="0" smtClean="0"/>
              <a:t> b) </a:t>
            </a:r>
            <a:r>
              <a:rPr lang="tr-TR" dirty="0" err="1" smtClean="0"/>
              <a:t>Istıslah</a:t>
            </a:r>
            <a:r>
              <a:rPr lang="tr-TR" dirty="0" smtClean="0"/>
              <a:t> c) </a:t>
            </a:r>
            <a:r>
              <a:rPr lang="tr-TR" dirty="0" err="1" smtClean="0"/>
              <a:t>Sedd</a:t>
            </a:r>
            <a:r>
              <a:rPr lang="tr-TR" dirty="0" smtClean="0"/>
              <a:t>-i </a:t>
            </a:r>
            <a:r>
              <a:rPr lang="tr-TR" dirty="0" err="1" smtClean="0"/>
              <a:t>zerî‘a</a:t>
            </a:r>
            <a:r>
              <a:rPr lang="tr-TR" dirty="0" smtClean="0"/>
              <a:t> d) Kıyas e) </a:t>
            </a:r>
            <a:r>
              <a:rPr lang="tr-TR" dirty="0" err="1" smtClean="0"/>
              <a:t>Istıshab</a:t>
            </a:r>
            <a:endParaRPr lang="tr-TR" dirty="0"/>
          </a:p>
        </p:txBody>
      </p:sp>
    </p:spTree>
    <p:extLst>
      <p:ext uri="{BB962C8B-B14F-4D97-AF65-F5344CB8AC3E}">
        <p14:creationId xmlns:p14="http://schemas.microsoft.com/office/powerpoint/2010/main" val="63540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İslam Fıkhının Kaynakları</a:t>
            </a:r>
            <a:endParaRPr lang="tr-TR" b="1" dirty="0">
              <a:solidFill>
                <a:srgbClr val="C00000"/>
              </a:solidFill>
            </a:endParaRPr>
          </a:p>
        </p:txBody>
      </p:sp>
      <p:sp>
        <p:nvSpPr>
          <p:cNvPr id="3" name="İçerik Yer Tutucusu 2"/>
          <p:cNvSpPr>
            <a:spLocks noGrp="1"/>
          </p:cNvSpPr>
          <p:nvPr>
            <p:ph idx="1"/>
          </p:nvPr>
        </p:nvSpPr>
        <p:spPr/>
        <p:txBody>
          <a:bodyPr>
            <a:normAutofit fontScale="92500"/>
          </a:bodyPr>
          <a:lstStyle/>
          <a:p>
            <a:pPr>
              <a:lnSpc>
                <a:spcPct val="130000"/>
              </a:lnSpc>
            </a:pPr>
            <a:r>
              <a:rPr lang="tr-TR" dirty="0"/>
              <a:t>İslam fıkhının kaynakları, </a:t>
            </a:r>
            <a:r>
              <a:rPr lang="tr-TR" dirty="0" err="1"/>
              <a:t>şer’î</a:t>
            </a:r>
            <a:r>
              <a:rPr lang="tr-TR" dirty="0"/>
              <a:t> hükümlerin kendilerinden çıkarıldığı delilleri ve bu delillerden hüküm çıkarmayı sağlayan yöntemleri ifade </a:t>
            </a:r>
            <a:r>
              <a:rPr lang="tr-TR" dirty="0" smtClean="0"/>
              <a:t>eder.</a:t>
            </a:r>
          </a:p>
          <a:p>
            <a:pPr>
              <a:lnSpc>
                <a:spcPct val="130000"/>
              </a:lnSpc>
            </a:pPr>
            <a:r>
              <a:rPr lang="tr-TR" dirty="0" smtClean="0"/>
              <a:t>Deliller</a:t>
            </a:r>
            <a:r>
              <a:rPr lang="tr-TR" dirty="0"/>
              <a:t>, kendi arasında </a:t>
            </a:r>
            <a:r>
              <a:rPr lang="tr-TR" b="1" dirty="0">
                <a:solidFill>
                  <a:srgbClr val="00B050"/>
                </a:solidFill>
              </a:rPr>
              <a:t>aslî deliller ve aslî delillerin uzantısı olan deliller olmak üzere ikiye </a:t>
            </a:r>
            <a:r>
              <a:rPr lang="tr-TR" b="1" dirty="0" smtClean="0">
                <a:solidFill>
                  <a:srgbClr val="00B050"/>
                </a:solidFill>
              </a:rPr>
              <a:t>ayrılır.</a:t>
            </a:r>
          </a:p>
          <a:p>
            <a:pPr>
              <a:lnSpc>
                <a:spcPct val="130000"/>
              </a:lnSpc>
            </a:pPr>
            <a:r>
              <a:rPr lang="tr-TR" b="1" dirty="0" err="1" smtClean="0">
                <a:solidFill>
                  <a:srgbClr val="00B050"/>
                </a:solidFill>
              </a:rPr>
              <a:t>Kitab</a:t>
            </a:r>
            <a:r>
              <a:rPr lang="tr-TR" b="1" dirty="0">
                <a:solidFill>
                  <a:srgbClr val="00B050"/>
                </a:solidFill>
              </a:rPr>
              <a:t>, Sünnet, </a:t>
            </a:r>
            <a:r>
              <a:rPr lang="tr-TR" b="1" dirty="0" err="1">
                <a:solidFill>
                  <a:srgbClr val="00B050"/>
                </a:solidFill>
              </a:rPr>
              <a:t>icmâ</a:t>
            </a:r>
            <a:r>
              <a:rPr lang="tr-TR" b="1" dirty="0">
                <a:solidFill>
                  <a:srgbClr val="00B050"/>
                </a:solidFill>
              </a:rPr>
              <a:t> ve bazılarınca </a:t>
            </a:r>
            <a:r>
              <a:rPr lang="tr-TR" b="1" dirty="0" err="1">
                <a:solidFill>
                  <a:srgbClr val="00B050"/>
                </a:solidFill>
              </a:rPr>
              <a:t>ıstıshâb</a:t>
            </a:r>
            <a:r>
              <a:rPr lang="tr-TR" b="1" dirty="0">
                <a:solidFill>
                  <a:srgbClr val="00B050"/>
                </a:solidFill>
              </a:rPr>
              <a:t> aslî deliller içinde yer alırken, önceki şeriatlar, </a:t>
            </a:r>
            <a:r>
              <a:rPr lang="tr-TR" b="1" dirty="0" err="1">
                <a:solidFill>
                  <a:srgbClr val="00B050"/>
                </a:solidFill>
              </a:rPr>
              <a:t>sahabî</a:t>
            </a:r>
            <a:r>
              <a:rPr lang="tr-TR" b="1" dirty="0">
                <a:solidFill>
                  <a:srgbClr val="00B050"/>
                </a:solidFill>
              </a:rPr>
              <a:t> sözü ve Medine ehlinin ameli aslî delillerin uzantısı olan deliller kapsamına girer. </a:t>
            </a:r>
            <a:endParaRPr lang="tr-TR" b="1" dirty="0" smtClean="0">
              <a:solidFill>
                <a:srgbClr val="00B050"/>
              </a:solidFill>
            </a:endParaRPr>
          </a:p>
        </p:txBody>
      </p:sp>
    </p:spTree>
    <p:extLst>
      <p:ext uri="{BB962C8B-B14F-4D97-AF65-F5344CB8AC3E}">
        <p14:creationId xmlns:p14="http://schemas.microsoft.com/office/powerpoint/2010/main" val="216481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İslam Fıkhının Kaynakları</a:t>
            </a:r>
          </a:p>
        </p:txBody>
      </p:sp>
      <p:sp>
        <p:nvSpPr>
          <p:cNvPr id="3" name="İçerik Yer Tutucusu 2"/>
          <p:cNvSpPr>
            <a:spLocks noGrp="1"/>
          </p:cNvSpPr>
          <p:nvPr>
            <p:ph idx="1"/>
          </p:nvPr>
        </p:nvSpPr>
        <p:spPr/>
        <p:txBody>
          <a:bodyPr>
            <a:normAutofit/>
          </a:bodyPr>
          <a:lstStyle/>
          <a:p>
            <a:pPr>
              <a:lnSpc>
                <a:spcPct val="130000"/>
              </a:lnSpc>
            </a:pPr>
            <a:r>
              <a:rPr lang="tr-TR" dirty="0"/>
              <a:t>Yöntemler ile </a:t>
            </a:r>
            <a:r>
              <a:rPr lang="tr-TR" dirty="0" smtClean="0"/>
              <a:t>ise, </a:t>
            </a:r>
            <a:r>
              <a:rPr lang="tr-TR" dirty="0"/>
              <a:t>bu aslî deliller ile özellikle </a:t>
            </a:r>
            <a:r>
              <a:rPr lang="tr-TR" dirty="0" err="1"/>
              <a:t>Kitab</a:t>
            </a:r>
            <a:r>
              <a:rPr lang="tr-TR" dirty="0"/>
              <a:t> ve Sünnet ile geçerli bir şekilde ilişki kurmak suretiyle hüküm çıkarmayı sağlayan yollar </a:t>
            </a:r>
            <a:r>
              <a:rPr lang="tr-TR" dirty="0" smtClean="0"/>
              <a:t>kastedilmektedir.</a:t>
            </a:r>
          </a:p>
          <a:p>
            <a:pPr>
              <a:lnSpc>
                <a:spcPct val="130000"/>
              </a:lnSpc>
            </a:pPr>
            <a:r>
              <a:rPr lang="tr-TR" dirty="0" smtClean="0"/>
              <a:t>Bunlar ise </a:t>
            </a:r>
            <a:r>
              <a:rPr lang="tr-TR" b="1" dirty="0" smtClean="0">
                <a:solidFill>
                  <a:srgbClr val="00B050"/>
                </a:solidFill>
              </a:rPr>
              <a:t>kıyas</a:t>
            </a:r>
            <a:r>
              <a:rPr lang="tr-TR" b="1" dirty="0">
                <a:solidFill>
                  <a:srgbClr val="00B050"/>
                </a:solidFill>
              </a:rPr>
              <a:t>, </a:t>
            </a:r>
            <a:r>
              <a:rPr lang="tr-TR" b="1" dirty="0" err="1">
                <a:solidFill>
                  <a:srgbClr val="00B050"/>
                </a:solidFill>
              </a:rPr>
              <a:t>istihsan</a:t>
            </a:r>
            <a:r>
              <a:rPr lang="tr-TR" b="1" dirty="0">
                <a:solidFill>
                  <a:srgbClr val="00B050"/>
                </a:solidFill>
              </a:rPr>
              <a:t>, </a:t>
            </a:r>
            <a:r>
              <a:rPr lang="tr-TR" b="1" dirty="0" err="1">
                <a:solidFill>
                  <a:srgbClr val="00B050"/>
                </a:solidFill>
              </a:rPr>
              <a:t>ıstıslah</a:t>
            </a:r>
            <a:r>
              <a:rPr lang="tr-TR" b="1" dirty="0">
                <a:solidFill>
                  <a:srgbClr val="00B050"/>
                </a:solidFill>
              </a:rPr>
              <a:t> ve </a:t>
            </a:r>
            <a:r>
              <a:rPr lang="tr-TR" b="1" dirty="0" err="1">
                <a:solidFill>
                  <a:srgbClr val="00B050"/>
                </a:solidFill>
              </a:rPr>
              <a:t>sedd</a:t>
            </a:r>
            <a:r>
              <a:rPr lang="tr-TR" b="1" dirty="0">
                <a:solidFill>
                  <a:srgbClr val="00B050"/>
                </a:solidFill>
              </a:rPr>
              <a:t>-i </a:t>
            </a:r>
            <a:r>
              <a:rPr lang="tr-TR" b="1" dirty="0" err="1" smtClean="0">
                <a:solidFill>
                  <a:srgbClr val="00B050"/>
                </a:solidFill>
              </a:rPr>
              <a:t>zerâi’dir</a:t>
            </a:r>
            <a:r>
              <a:rPr lang="tr-TR" b="1" dirty="0">
                <a:solidFill>
                  <a:srgbClr val="00B050"/>
                </a:solidFill>
              </a:rPr>
              <a:t>.</a:t>
            </a:r>
          </a:p>
        </p:txBody>
      </p:sp>
    </p:spTree>
    <p:extLst>
      <p:ext uri="{BB962C8B-B14F-4D97-AF65-F5344CB8AC3E}">
        <p14:creationId xmlns:p14="http://schemas.microsoft.com/office/powerpoint/2010/main" val="56824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Odaklanalım!...</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pPr>
            <a:r>
              <a:rPr lang="tr-TR" b="1" dirty="0">
                <a:solidFill>
                  <a:srgbClr val="00B050"/>
                </a:solidFill>
              </a:rPr>
              <a:t>Delil ve yöntem ayırımının mantığı </a:t>
            </a:r>
            <a:r>
              <a:rPr lang="tr-TR" b="1" dirty="0" smtClean="0">
                <a:solidFill>
                  <a:srgbClr val="00B050"/>
                </a:solidFill>
              </a:rPr>
              <a:t>şudur:</a:t>
            </a:r>
          </a:p>
          <a:p>
            <a:pPr>
              <a:lnSpc>
                <a:spcPct val="130000"/>
              </a:lnSpc>
            </a:pPr>
            <a:r>
              <a:rPr lang="tr-TR" dirty="0" smtClean="0"/>
              <a:t>Delil</a:t>
            </a:r>
            <a:r>
              <a:rPr lang="tr-TR" dirty="0"/>
              <a:t>, oluşumunda beşer katkısı olmayan ve insani eylemlerin hükümlerini içinde barındırdığı düşünülen </a:t>
            </a:r>
            <a:r>
              <a:rPr lang="tr-TR" dirty="0" smtClean="0"/>
              <a:t>şeydir.</a:t>
            </a:r>
          </a:p>
          <a:p>
            <a:pPr>
              <a:lnSpc>
                <a:spcPct val="130000"/>
              </a:lnSpc>
            </a:pPr>
            <a:r>
              <a:rPr lang="tr-TR" dirty="0" smtClean="0"/>
              <a:t>Yöntem </a:t>
            </a:r>
            <a:r>
              <a:rPr lang="tr-TR" dirty="0"/>
              <a:t>ise, bu delillerden hüküm çıkarmak için başvurulan çeşitli yolları ifade eder. </a:t>
            </a:r>
            <a:r>
              <a:rPr lang="tr-TR" b="1" dirty="0">
                <a:solidFill>
                  <a:srgbClr val="00B050"/>
                </a:solidFill>
              </a:rPr>
              <a:t>Bu yolların </a:t>
            </a:r>
            <a:r>
              <a:rPr lang="tr-TR" b="1" dirty="0" err="1" smtClean="0">
                <a:solidFill>
                  <a:srgbClr val="00B050"/>
                </a:solidFill>
              </a:rPr>
              <a:t>başlıcaları</a:t>
            </a:r>
            <a:r>
              <a:rPr lang="tr-TR" b="1" dirty="0" smtClean="0">
                <a:solidFill>
                  <a:srgbClr val="00B050"/>
                </a:solidFill>
              </a:rPr>
              <a:t>; </a:t>
            </a:r>
            <a:r>
              <a:rPr lang="tr-TR" dirty="0"/>
              <a:t>kıyas, </a:t>
            </a:r>
            <a:r>
              <a:rPr lang="tr-TR" dirty="0" err="1"/>
              <a:t>istihsan</a:t>
            </a:r>
            <a:r>
              <a:rPr lang="tr-TR" dirty="0"/>
              <a:t>, </a:t>
            </a:r>
            <a:r>
              <a:rPr lang="tr-TR" dirty="0" err="1"/>
              <a:t>ıstıslah</a:t>
            </a:r>
            <a:r>
              <a:rPr lang="tr-TR" dirty="0"/>
              <a:t> ve </a:t>
            </a:r>
            <a:r>
              <a:rPr lang="tr-TR" dirty="0" err="1"/>
              <a:t>sedd</a:t>
            </a:r>
            <a:r>
              <a:rPr lang="tr-TR" dirty="0"/>
              <a:t>-i </a:t>
            </a:r>
            <a:r>
              <a:rPr lang="tr-TR" dirty="0" err="1" smtClean="0"/>
              <a:t>zerî’adır</a:t>
            </a:r>
            <a:r>
              <a:rPr lang="tr-TR" dirty="0"/>
              <a:t>.</a:t>
            </a:r>
          </a:p>
        </p:txBody>
      </p:sp>
    </p:spTree>
    <p:extLst>
      <p:ext uri="{BB962C8B-B14F-4D97-AF65-F5344CB8AC3E}">
        <p14:creationId xmlns:p14="http://schemas.microsoft.com/office/powerpoint/2010/main" val="233681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Asli Deliller</a:t>
            </a:r>
            <a:endParaRPr lang="tr-TR" b="1" dirty="0">
              <a:solidFill>
                <a:srgbClr val="00B050"/>
              </a:solidFill>
            </a:endParaRPr>
          </a:p>
        </p:txBody>
      </p:sp>
      <p:sp>
        <p:nvSpPr>
          <p:cNvPr id="3" name="İçerik Yer Tutucusu 2"/>
          <p:cNvSpPr>
            <a:spLocks noGrp="1"/>
          </p:cNvSpPr>
          <p:nvPr>
            <p:ph idx="1"/>
          </p:nvPr>
        </p:nvSpPr>
        <p:spPr/>
        <p:txBody>
          <a:bodyPr/>
          <a:lstStyle/>
          <a:p>
            <a:pPr>
              <a:lnSpc>
                <a:spcPct val="100000"/>
              </a:lnSpc>
            </a:pPr>
            <a:r>
              <a:rPr lang="tr-TR" dirty="0"/>
              <a:t>İslam </a:t>
            </a:r>
            <a:r>
              <a:rPr lang="tr-TR" dirty="0" smtClean="0"/>
              <a:t>fıkhının en temel kaynağı</a:t>
            </a:r>
            <a:r>
              <a:rPr lang="tr-TR" dirty="0"/>
              <a:t>, usul literatüründe </a:t>
            </a:r>
            <a:r>
              <a:rPr lang="tr-TR" dirty="0" err="1"/>
              <a:t>Kitab</a:t>
            </a:r>
            <a:r>
              <a:rPr lang="tr-TR" dirty="0"/>
              <a:t> diye isimlendirilen, </a:t>
            </a:r>
            <a:r>
              <a:rPr lang="tr-TR" dirty="0" smtClean="0"/>
              <a:t>Yüce Allah’tan </a:t>
            </a:r>
            <a:r>
              <a:rPr lang="tr-TR" dirty="0"/>
              <a:t>Hz. Peygamber’e vahiy olarak gönderilen </a:t>
            </a:r>
            <a:r>
              <a:rPr lang="tr-TR" b="1" dirty="0">
                <a:solidFill>
                  <a:srgbClr val="00B050"/>
                </a:solidFill>
              </a:rPr>
              <a:t>Kur’an-ı Kerim</a:t>
            </a:r>
            <a:r>
              <a:rPr lang="tr-TR" dirty="0"/>
              <a:t>’dir. Bu özelliği sebebiyle Kur’an, diğer delillerin dayandığı ana delil ve bu delillerin doğrudan veya dolaylı olarak meşruiyetini sağlayan </a:t>
            </a:r>
            <a:r>
              <a:rPr lang="tr-TR" dirty="0" smtClean="0"/>
              <a:t>kaynaktır</a:t>
            </a:r>
            <a:r>
              <a:rPr lang="tr-TR" dirty="0"/>
              <a:t>. Kur’an’ın temel özelliği, ilk nesilden itibaren nesilden </a:t>
            </a:r>
            <a:r>
              <a:rPr lang="tr-TR" dirty="0" err="1"/>
              <a:t>nesile</a:t>
            </a:r>
            <a:r>
              <a:rPr lang="tr-TR" dirty="0"/>
              <a:t> </a:t>
            </a:r>
            <a:r>
              <a:rPr lang="tr-TR" dirty="0" err="1"/>
              <a:t>mütevatir</a:t>
            </a:r>
            <a:r>
              <a:rPr lang="tr-TR" dirty="0"/>
              <a:t> bir yolla nakledilerek bize kadar gelmesi ve dilinin Arapça oluşudur. Bu özelliği sebebiyle hata ihtimali olan tercümeden hüküm çıkarmak sağlıklı bir yol </a:t>
            </a:r>
            <a:r>
              <a:rPr lang="tr-TR" dirty="0" smtClean="0"/>
              <a:t>değildir.</a:t>
            </a:r>
            <a:endParaRPr lang="tr-TR" dirty="0"/>
          </a:p>
        </p:txBody>
      </p:sp>
    </p:spTree>
    <p:extLst>
      <p:ext uri="{BB962C8B-B14F-4D97-AF65-F5344CB8AC3E}">
        <p14:creationId xmlns:p14="http://schemas.microsoft.com/office/powerpoint/2010/main" val="605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Asli Deliller</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00000"/>
              </a:lnSpc>
            </a:pPr>
            <a:r>
              <a:rPr lang="tr-TR" dirty="0"/>
              <a:t>Kur’an’da ibadetler de dâhil fıkıh alanıyla ilgili 500 civarında ayet bulunmaktadır. Bu ayetler daha çok genel prensiplerden </a:t>
            </a:r>
            <a:r>
              <a:rPr lang="tr-TR" dirty="0" smtClean="0"/>
              <a:t>bahsetmekte </a:t>
            </a:r>
            <a:r>
              <a:rPr lang="tr-TR" dirty="0"/>
              <a:t>ve çok az sayıda konuyla ilgili ayrıntı sayılabilecek hükümler içermektedir. Ayetlerin </a:t>
            </a:r>
            <a:r>
              <a:rPr lang="tr-TR" dirty="0" err="1"/>
              <a:t>şer‘î</a:t>
            </a:r>
            <a:r>
              <a:rPr lang="tr-TR" dirty="0"/>
              <a:t> bir hükme nasıl delalet ettiği ise ciddi bir bilimsel çabayı ve metodolojiyi gerektirir. Bu yüzden fıkıh usulünün önemli bir konusu olan </a:t>
            </a:r>
            <a:r>
              <a:rPr lang="tr-TR" dirty="0" err="1"/>
              <a:t>istinbat</a:t>
            </a:r>
            <a:r>
              <a:rPr lang="tr-TR" dirty="0"/>
              <a:t> metotları, Kur’an ve Sünnet lafızlarından nasıl hüküm çıkarılacağına tahsis edilmiştir. Kur’an metinleri ile Sünnet metinleri (ayet ve hadisler) </a:t>
            </a:r>
            <a:r>
              <a:rPr lang="tr-TR" dirty="0" err="1"/>
              <a:t>usulcüler</a:t>
            </a:r>
            <a:r>
              <a:rPr lang="tr-TR" dirty="0"/>
              <a:t> tarafından </a:t>
            </a:r>
            <a:r>
              <a:rPr lang="tr-TR" dirty="0" err="1"/>
              <a:t>nass</a:t>
            </a:r>
            <a:r>
              <a:rPr lang="tr-TR" dirty="0"/>
              <a:t> terimi ile ifade </a:t>
            </a:r>
            <a:r>
              <a:rPr lang="tr-TR" dirty="0" smtClean="0"/>
              <a:t>edilir.</a:t>
            </a:r>
          </a:p>
        </p:txBody>
      </p:sp>
    </p:spTree>
    <p:extLst>
      <p:ext uri="{BB962C8B-B14F-4D97-AF65-F5344CB8AC3E}">
        <p14:creationId xmlns:p14="http://schemas.microsoft.com/office/powerpoint/2010/main" val="238346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Odaklanalım!…</a:t>
            </a:r>
            <a:endParaRPr lang="tr-TR" dirty="0"/>
          </a:p>
        </p:txBody>
      </p:sp>
      <p:sp>
        <p:nvSpPr>
          <p:cNvPr id="3" name="İçerik Yer Tutucusu 2"/>
          <p:cNvSpPr>
            <a:spLocks noGrp="1"/>
          </p:cNvSpPr>
          <p:nvPr>
            <p:ph idx="1"/>
          </p:nvPr>
        </p:nvSpPr>
        <p:spPr/>
        <p:txBody>
          <a:bodyPr>
            <a:normAutofit/>
          </a:bodyPr>
          <a:lstStyle/>
          <a:p>
            <a:pPr>
              <a:lnSpc>
                <a:spcPct val="120000"/>
              </a:lnSpc>
            </a:pPr>
            <a:r>
              <a:rPr lang="tr-TR" dirty="0"/>
              <a:t>Kur’an’ın İslam fıkhının aslî kaynağı olduğunda görüş birliği bulunmakla beraber, Kur’an’daki tek tek ayetlerin </a:t>
            </a:r>
            <a:r>
              <a:rPr lang="tr-TR" dirty="0" err="1"/>
              <a:t>şer’î</a:t>
            </a:r>
            <a:r>
              <a:rPr lang="tr-TR" dirty="0"/>
              <a:t> bir hükme nasıl delâlet ettiği hususu ciddi bir bilimsel çabayı ve metodolojiyi gerektirir. Bu bakımdan sıradan okuyucunun ayetlerden gerek ibadetler gerekse fıkıh doktrini alanında hüküm çıkarması kolay olmayacağı gibi doğru da olmaz. </a:t>
            </a:r>
            <a:endParaRPr lang="tr-TR" dirty="0" smtClean="0"/>
          </a:p>
        </p:txBody>
      </p:sp>
    </p:spTree>
    <p:extLst>
      <p:ext uri="{BB962C8B-B14F-4D97-AF65-F5344CB8AC3E}">
        <p14:creationId xmlns:p14="http://schemas.microsoft.com/office/powerpoint/2010/main" val="13043286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1917</Words>
  <Application>Microsoft Office PowerPoint</Application>
  <PresentationFormat>Geniş ekran</PresentationFormat>
  <Paragraphs>92</Paragraphs>
  <Slides>32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Adobe Myungjo Std M</vt:lpstr>
      <vt:lpstr>Adobe Caslon Pro</vt:lpstr>
      <vt:lpstr>Arial</vt:lpstr>
      <vt:lpstr>Calibri</vt:lpstr>
      <vt:lpstr>Calibri Light</vt:lpstr>
      <vt:lpstr>Office Teması</vt:lpstr>
      <vt:lpstr> </vt:lpstr>
      <vt:lpstr>PowerPoint Sunusu</vt:lpstr>
      <vt:lpstr>Bu derste neler öğreneceğiz?</vt:lpstr>
      <vt:lpstr>İslam Fıkhının Kaynakları</vt:lpstr>
      <vt:lpstr>İslam Fıkhının Kaynakları</vt:lpstr>
      <vt:lpstr>Odaklanalım!...</vt:lpstr>
      <vt:lpstr>Asli Deliller</vt:lpstr>
      <vt:lpstr>Asli Deliller</vt:lpstr>
      <vt:lpstr>Odaklanalım!…</vt:lpstr>
      <vt:lpstr>Odaklanalım!…</vt:lpstr>
      <vt:lpstr>Asli Deliller</vt:lpstr>
      <vt:lpstr>Asli Deliller</vt:lpstr>
      <vt:lpstr>Asli Deliller</vt:lpstr>
      <vt:lpstr>Asli Deliller</vt:lpstr>
      <vt:lpstr>Bilgi Notu!...</vt:lpstr>
      <vt:lpstr>İcmâın İşlevleri</vt:lpstr>
      <vt:lpstr>İcmâın İşlevleri</vt:lpstr>
      <vt:lpstr>Istıshâb</vt:lpstr>
      <vt:lpstr>Istıshâb</vt:lpstr>
      <vt:lpstr>Asli Delilin Uzantısı Olan Deliller</vt:lpstr>
      <vt:lpstr>Asli Delilin Uzantısı Olan Deliller</vt:lpstr>
      <vt:lpstr>Asli Delilin Uzantısı Olan Deliller</vt:lpstr>
      <vt:lpstr>Asli Delilin Uzantısı Olan Deliller</vt:lpstr>
      <vt:lpstr>Yöntemler</vt:lpstr>
      <vt:lpstr>Yöntemler</vt:lpstr>
      <vt:lpstr>Yöntemler</vt:lpstr>
      <vt:lpstr>Yöntemler</vt:lpstr>
      <vt:lpstr>Yöntemler</vt:lpstr>
      <vt:lpstr>Yöntemler</vt:lpstr>
      <vt:lpstr>Yöntemler</vt:lpstr>
      <vt:lpstr>Sıra sizde…</vt:lpstr>
      <vt:lpstr>Sıra sizde…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41</cp:revision>
  <dcterms:created xsi:type="dcterms:W3CDTF">2020-11-30T19:20:16Z</dcterms:created>
  <dcterms:modified xsi:type="dcterms:W3CDTF">2020-12-21T19:44:17Z</dcterms:modified>
</cp:coreProperties>
</file>